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63"/>
  </p:notesMasterIdLst>
  <p:handoutMasterIdLst>
    <p:handoutMasterId r:id="rId64"/>
  </p:handoutMasterIdLst>
  <p:sldIdLst>
    <p:sldId id="584" r:id="rId2"/>
    <p:sldId id="585" r:id="rId3"/>
    <p:sldId id="586" r:id="rId4"/>
    <p:sldId id="587" r:id="rId5"/>
    <p:sldId id="588" r:id="rId6"/>
    <p:sldId id="589" r:id="rId7"/>
    <p:sldId id="590" r:id="rId8"/>
    <p:sldId id="591" r:id="rId9"/>
    <p:sldId id="592" r:id="rId10"/>
    <p:sldId id="593" r:id="rId11"/>
    <p:sldId id="594" r:id="rId12"/>
    <p:sldId id="595" r:id="rId13"/>
    <p:sldId id="596" r:id="rId14"/>
    <p:sldId id="597" r:id="rId15"/>
    <p:sldId id="598" r:id="rId16"/>
    <p:sldId id="599" r:id="rId17"/>
    <p:sldId id="600" r:id="rId18"/>
    <p:sldId id="601" r:id="rId19"/>
    <p:sldId id="602" r:id="rId20"/>
    <p:sldId id="603" r:id="rId21"/>
    <p:sldId id="604" r:id="rId22"/>
    <p:sldId id="605" r:id="rId23"/>
    <p:sldId id="606" r:id="rId24"/>
    <p:sldId id="607" r:id="rId25"/>
    <p:sldId id="608" r:id="rId26"/>
    <p:sldId id="609" r:id="rId27"/>
    <p:sldId id="610" r:id="rId28"/>
    <p:sldId id="611" r:id="rId29"/>
    <p:sldId id="612" r:id="rId30"/>
    <p:sldId id="613" r:id="rId31"/>
    <p:sldId id="614" r:id="rId32"/>
    <p:sldId id="615" r:id="rId33"/>
    <p:sldId id="616" r:id="rId34"/>
    <p:sldId id="617" r:id="rId35"/>
    <p:sldId id="618" r:id="rId36"/>
    <p:sldId id="619" r:id="rId37"/>
    <p:sldId id="620" r:id="rId38"/>
    <p:sldId id="621" r:id="rId39"/>
    <p:sldId id="622" r:id="rId40"/>
    <p:sldId id="623" r:id="rId41"/>
    <p:sldId id="624" r:id="rId42"/>
    <p:sldId id="625" r:id="rId43"/>
    <p:sldId id="626" r:id="rId44"/>
    <p:sldId id="627" r:id="rId45"/>
    <p:sldId id="628" r:id="rId46"/>
    <p:sldId id="629" r:id="rId47"/>
    <p:sldId id="630" r:id="rId48"/>
    <p:sldId id="631" r:id="rId49"/>
    <p:sldId id="633" r:id="rId50"/>
    <p:sldId id="632" r:id="rId51"/>
    <p:sldId id="634" r:id="rId52"/>
    <p:sldId id="635" r:id="rId53"/>
    <p:sldId id="636" r:id="rId54"/>
    <p:sldId id="637" r:id="rId55"/>
    <p:sldId id="638" r:id="rId56"/>
    <p:sldId id="639" r:id="rId57"/>
    <p:sldId id="640" r:id="rId58"/>
    <p:sldId id="641" r:id="rId59"/>
    <p:sldId id="642" r:id="rId60"/>
    <p:sldId id="643" r:id="rId61"/>
    <p:sldId id="644" r:id="rId62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CCFF"/>
    <a:srgbClr val="F03067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3" autoAdjust="0"/>
    <p:restoredTop sz="91293" autoAdjust="0"/>
  </p:normalViewPr>
  <p:slideViewPr>
    <p:cSldViewPr snapToGrid="0">
      <p:cViewPr varScale="1">
        <p:scale>
          <a:sx n="62" d="100"/>
          <a:sy n="62" d="100"/>
        </p:scale>
        <p:origin x="1664" y="48"/>
      </p:cViewPr>
      <p:guideLst>
        <p:guide orient="horz" pos="816"/>
        <p:guide pos="5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42"/>
    </p:cViewPr>
  </p:sorterViewPr>
  <p:notesViewPr>
    <p:cSldViewPr snapToGrid="0">
      <p:cViewPr varScale="1">
        <p:scale>
          <a:sx n="64" d="100"/>
          <a:sy n="64" d="100"/>
        </p:scale>
        <p:origin x="-1914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98502A2D-3B28-4412-9A56-925F18CF6C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688975"/>
            <a:ext cx="46783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7BD386D6-668B-4035-A22F-93BFA815CF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81A70C-5502-464B-9CB5-FFB2928D3A4A}" type="slidenum">
              <a:rPr lang="en-US" altLang="zh-TW" smtClean="0"/>
              <a:pPr/>
              <a:t>1</a:t>
            </a:fld>
            <a:endParaRPr lang="en-US" altLang="zh-TW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F5ACFD-700E-4BBC-A62D-A2CC0EF83064}" type="slidenum">
              <a:rPr lang="en-US" altLang="zh-TW" smtClean="0"/>
              <a:pPr/>
              <a:t>10</a:t>
            </a:fld>
            <a:endParaRPr lang="en-US" altLang="zh-TW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relocation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改變位址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  </a:t>
            </a:r>
            <a:r>
              <a:rPr lang="en-US" altLang="zh-TW" sz="1200" b="1" dirty="0">
                <a:solidFill>
                  <a:srgbClr val="3366FF"/>
                </a:solidFill>
                <a:ea typeface="ＭＳ Ｐゴシック" pitchFamily="34" charset="-128"/>
              </a:rPr>
              <a:t>Logical address</a:t>
            </a:r>
            <a:r>
              <a:rPr lang="en-US" altLang="zh-TW" sz="12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1200" dirty="0">
                <a:ea typeface="ＭＳ Ｐゴシック" pitchFamily="34" charset="-128"/>
              </a:rPr>
              <a:t>– 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generated by the CPU</a:t>
            </a:r>
            <a:r>
              <a:rPr lang="en-US" altLang="zh-TW" sz="1200" dirty="0">
                <a:ea typeface="ＭＳ Ｐゴシック" pitchFamily="34" charset="-128"/>
              </a:rPr>
              <a:t>;  also referred to as </a:t>
            </a:r>
            <a:r>
              <a:rPr lang="en-US" altLang="zh-TW" sz="1200" b="1" dirty="0">
                <a:solidFill>
                  <a:srgbClr val="3366FF"/>
                </a:solidFill>
                <a:ea typeface="ＭＳ Ｐゴシック" pitchFamily="34" charset="-128"/>
              </a:rPr>
              <a:t>virtual address</a:t>
            </a:r>
            <a:r>
              <a:rPr lang="zh-TW" altLang="en-US" sz="1200" b="1" dirty="0">
                <a:solidFill>
                  <a:srgbClr val="3366FF"/>
                </a:solidFill>
                <a:ea typeface="ＭＳ Ｐゴシック" pitchFamily="34" charset="-128"/>
              </a:rPr>
              <a:t>    </a:t>
            </a:r>
            <a:r>
              <a:rPr lang="en-US" altLang="zh-TW" sz="1200" b="1" dirty="0">
                <a:solidFill>
                  <a:srgbClr val="3366FF"/>
                </a:solidFill>
                <a:ea typeface="ＭＳ Ｐゴシック" pitchFamily="34" charset="-128"/>
              </a:rPr>
              <a:t>+  </a:t>
            </a:r>
            <a:r>
              <a:rPr lang="zh-TW" altLang="en-US" sz="1200" b="1" dirty="0">
                <a:solidFill>
                  <a:srgbClr val="3366FF"/>
                </a:solidFill>
                <a:ea typeface="ＭＳ Ｐゴシック" pitchFamily="34" charset="-128"/>
              </a:rPr>
              <a:t>初始位址 </a:t>
            </a:r>
            <a:r>
              <a:rPr lang="en-US" altLang="zh-TW" sz="1200" b="1" dirty="0">
                <a:solidFill>
                  <a:srgbClr val="3366FF"/>
                </a:solidFill>
                <a:ea typeface="ＭＳ Ｐゴシック" pitchFamily="34" charset="-128"/>
              </a:rPr>
              <a:t>= </a:t>
            </a:r>
            <a:r>
              <a:rPr lang="en-US" altLang="zh-TW" sz="1200" b="1" dirty="0" err="1">
                <a:solidFill>
                  <a:srgbClr val="3366FF"/>
                </a:solidFill>
                <a:ea typeface="ＭＳ Ｐゴシック" pitchFamily="34" charset="-128"/>
              </a:rPr>
              <a:t>phy</a:t>
            </a:r>
            <a:r>
              <a:rPr lang="zh-TW" altLang="en-US" sz="1200" b="1" dirty="0">
                <a:solidFill>
                  <a:srgbClr val="3366FF"/>
                </a:solidFill>
                <a:ea typeface="ＭＳ Ｐゴシック" pitchFamily="34" charset="-128"/>
              </a:rPr>
              <a:t>程式實際在</a:t>
            </a:r>
            <a:r>
              <a:rPr lang="en-US" altLang="zh-TW" sz="1200" b="1" dirty="0">
                <a:solidFill>
                  <a:srgbClr val="3366FF"/>
                </a:solidFill>
                <a:ea typeface="ＭＳ Ｐゴシック" pitchFamily="34" charset="-128"/>
              </a:rPr>
              <a:t>mem</a:t>
            </a:r>
            <a:r>
              <a:rPr lang="zh-TW" altLang="en-US" sz="1200" b="1" dirty="0">
                <a:solidFill>
                  <a:srgbClr val="3366FF"/>
                </a:solidFill>
                <a:ea typeface="ＭＳ Ｐゴシック" pitchFamily="34" charset="-128"/>
              </a:rPr>
              <a:t>位址   </a:t>
            </a:r>
            <a:endParaRPr lang="en-US" altLang="zh-TW" sz="1200" b="1" dirty="0">
              <a:solidFill>
                <a:srgbClr val="3366FF"/>
              </a:solidFill>
              <a:ea typeface="ＭＳ Ｐゴシック" pitchFamily="34" charset="-128"/>
            </a:endParaRPr>
          </a:p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6378A2-8156-48FE-8C7E-D65912CF101E}" type="slidenum">
              <a:rPr lang="en-US" altLang="zh-TW" smtClean="0"/>
              <a:pPr/>
              <a:t>11</a:t>
            </a:fld>
            <a:endParaRPr lang="en-US" altLang="zh-TW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每個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routine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都是滿大一包包起來  呼叫的時候才下載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06D663-EFB4-463E-B29B-F6D4F4272FE2}" type="slidenum">
              <a:rPr lang="en-US" altLang="zh-TW" smtClean="0"/>
              <a:pPr/>
              <a:t>12</a:t>
            </a:fld>
            <a:endParaRPr lang="en-US" altLang="zh-TW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放在硬碟這一包想辦法弄小一點   例如說 程式裡面有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1 2 3 4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subroutine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前面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Loading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是有到真的有呼叫到才下載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Dynamic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Linking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是真的有呼叫到才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Link 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Link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的動作也延後到貞的執行呼叫到才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Link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7403AE-EDD5-49DF-A576-7039BB3795C6}" type="slidenum">
              <a:rPr lang="en-US" altLang="zh-TW" smtClean="0"/>
              <a:pPr/>
              <a:t>13</a:t>
            </a:fld>
            <a:endParaRPr lang="en-US" altLang="zh-TW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暫時搬出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到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disk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或反之     搬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mem&gt;disk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: swap out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搬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disk&gt;mem: swap in    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1346AE-ED70-4760-9D80-7418C011C7BE}" type="slidenum">
              <a:rPr lang="en-US" altLang="zh-TW" smtClean="0"/>
              <a:pPr/>
              <a:t>14</a:t>
            </a:fld>
            <a:endParaRPr lang="en-US" altLang="zh-TW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ABF19A-0EA7-49B8-AE25-4C0AC3820033}" type="slidenum">
              <a:rPr lang="en-US" altLang="zh-TW" smtClean="0"/>
              <a:pPr/>
              <a:t>15</a:t>
            </a:fld>
            <a:endParaRPr lang="en-US" altLang="zh-TW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有  配合前兩張的文字   一目瞭然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727AB4-FC0B-4C58-8D3E-40CCB1AF9E65}" type="slidenum">
              <a:rPr lang="en-US" altLang="zh-TW" smtClean="0"/>
              <a:pPr/>
              <a:t>16</a:t>
            </a:fld>
            <a:endParaRPr lang="en-US" altLang="zh-TW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8-4 start    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切兩塊   </a:t>
            </a:r>
            <a:r>
              <a:rPr lang="zh-TW" altLang="en-US" sz="1200" dirty="0">
                <a:ea typeface="ＭＳ Ｐゴシック" pitchFamily="34" charset="-128"/>
              </a:rPr>
              <a:t>比較上面區塊</a:t>
            </a:r>
            <a:r>
              <a:rPr lang="en-US" altLang="zh-TW" sz="1200" dirty="0">
                <a:ea typeface="ＭＳ Ｐゴシック" pitchFamily="34" charset="-128"/>
              </a:rPr>
              <a:t>OS</a:t>
            </a:r>
            <a:r>
              <a:rPr lang="zh-TW" altLang="en-US" sz="1200" dirty="0">
                <a:ea typeface="ＭＳ Ｐゴシック" pitchFamily="34" charset="-128"/>
              </a:rPr>
              <a:t>用的  下面區塊給使用者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7CEBA8-8035-4D9D-8806-D5A01FB82504}" type="slidenum">
              <a:rPr lang="en-US" altLang="zh-TW" smtClean="0"/>
              <a:pPr/>
              <a:t>17</a:t>
            </a:fld>
            <a:endParaRPr lang="en-US" altLang="zh-TW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logical address must be less than the limit register 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      符合的話 加上</a:t>
            </a:r>
            <a:r>
              <a:rPr lang="en-US" altLang="zh-TW" sz="1200" dirty="0" err="1">
                <a:solidFill>
                  <a:srgbClr val="FF0000"/>
                </a:solidFill>
                <a:ea typeface="ＭＳ Ｐゴシック" pitchFamily="34" charset="-128"/>
              </a:rPr>
              <a:t>reloc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變 </a:t>
            </a:r>
            <a:r>
              <a:rPr lang="en-US" altLang="zh-TW" sz="1200" dirty="0" err="1">
                <a:solidFill>
                  <a:srgbClr val="FF0000"/>
                </a:solidFill>
                <a:ea typeface="ＭＳ Ｐゴシック" pitchFamily="34" charset="-128"/>
              </a:rPr>
              <a:t>phy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1200" dirty="0" err="1">
                <a:solidFill>
                  <a:srgbClr val="FF0000"/>
                </a:solidFill>
                <a:ea typeface="ＭＳ Ｐゴシック" pitchFamily="34" charset="-128"/>
              </a:rPr>
              <a:t>addr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 = mem     else Error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5CCDC6-2270-40BE-A9A8-0F6C2F99B2C0}" type="slidenum">
              <a:rPr lang="en-US" altLang="zh-TW" smtClean="0"/>
              <a:pPr/>
              <a:t>18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Multiple-partition allocation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  &gt;   mem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先切成兩塊  上給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OS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  下給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user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   下方區塊再切成多塊    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Multi part  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  這個圖是說   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8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先執行結束空出空間 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Hole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  後面的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再塞進去</a:t>
            </a:r>
            <a:endParaRPr lang="en-US" altLang="zh-TW" sz="1200" dirty="0">
              <a:solidFill>
                <a:srgbClr val="FF0000"/>
              </a:solidFill>
              <a:latin typeface="Times New Roman" pitchFamily="18" charset="0"/>
              <a:ea typeface="ＭＳ Ｐゴシック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所以執行久了會有很多大大小小的</a:t>
            </a:r>
            <a:r>
              <a:rPr lang="en-US" altLang="zh-TW" sz="1200" dirty="0">
                <a:solidFill>
                  <a:srgbClr val="FF0000"/>
                </a:solidFill>
                <a:latin typeface="Times New Roman" pitchFamily="18" charset="0"/>
                <a:ea typeface="ＭＳ Ｐゴシック" pitchFamily="34" charset="-128"/>
              </a:rPr>
              <a:t>Hole</a:t>
            </a:r>
            <a:endParaRPr lang="en-US" altLang="zh-TW" sz="1200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C5F986-267C-405D-86CC-3DCE91390B2D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ok 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E5354E-B421-4DA1-920A-3276B7B7FBEF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Swapping :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記憶體裡面已經有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可能滿了  還想把另個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般入  就要搬出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  搬進新的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   Contig Mem All: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分配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給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時  優先分配連續的空間   但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ch9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介紹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virtual 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技術 就可以不連在一起  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Paging  :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分配連續的空間  不同的連續空間之間可能有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Hole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 零碎的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Hole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空閒的空間  加起來總空間可能可以在塞一個新的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但因為不連續所以沒辦法   因為程式一定要分配一起的大空間     所以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Paging: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程式接成固定大小的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記憶體也切成固定大小的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一個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塞一個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程式執行的時候要找在哪個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所以要有對照表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table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第幾個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放在第幾個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  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Segement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但是切成固定大小的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比較沒有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概念  也就是程式有分不同的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subroutine procedure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可能大小分別不同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所以依照不同的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區塊接分不同大小  就是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segement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大小可以不一定</a:t>
            </a:r>
            <a:endParaRPr lang="en-US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F67F82-3C54-4DE4-B41C-C5921617F83E}" type="slidenum">
              <a:rPr lang="en-US" altLang="zh-TW" smtClean="0"/>
              <a:pPr/>
              <a:t>20</a:t>
            </a:fld>
            <a:endParaRPr lang="en-US" altLang="zh-TW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Hole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塞進程式之後   如果有殘餘的小空位 就叫做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Fragmentation 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如果發現所有的小片段的空間加起來夠再放一個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但是因為不連續所以不能放進去  可以用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compaction</a:t>
            </a:r>
          </a:p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external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是沒被分配給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的空間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internal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是有分配給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本身內部的小空閒空間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!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別人不能用       最後一句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OS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buffer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是說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本身要做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IO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資料使用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OS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buffer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做緩衝 而不是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本身的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buffer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這樣子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OSbuffer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是固定位置範圍  程式就可以被搬來搬去  但是一樣都使用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OS buffer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沒影響   否則對某個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的位址做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IO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程式被搬走之後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IO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對於那個位址就沒辦法繼續了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3C1C5F-0990-46E1-B5E0-28F072C78D64}" type="slidenum">
              <a:rPr lang="en-US" altLang="zh-TW" smtClean="0"/>
              <a:pPr/>
              <a:t>21</a:t>
            </a:fld>
            <a:endParaRPr lang="en-US" altLang="zh-TW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ea typeface="ＭＳ Ｐゴシック" pitchFamily="34" charset="-128"/>
              </a:rPr>
              <a:t>8-5  </a:t>
            </a:r>
            <a:r>
              <a:rPr lang="zh-TW" altLang="en-US" sz="1200" dirty="0">
                <a:ea typeface="ＭＳ Ｐゴシック" pitchFamily="34" charset="-128"/>
              </a:rPr>
              <a:t>要連續夠大的空間才能分配給</a:t>
            </a:r>
            <a:r>
              <a:rPr lang="en-US" altLang="zh-TW" sz="1200" dirty="0">
                <a:ea typeface="ＭＳ Ｐゴシック" pitchFamily="34" charset="-128"/>
              </a:rPr>
              <a:t>proc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  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不方便  所以有了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paging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改善更好用  不需要連續    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frame size(</a:t>
            </a:r>
            <a:r>
              <a:rPr lang="en-US" altLang="zh-TW" sz="1200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)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和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page size(logical)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會相同      一個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給一個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    多少給多少  但是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不用連在一起  而且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  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不需要連續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所以要有對照表    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程式  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記憶體       最後一點 </a:t>
            </a:r>
            <a:r>
              <a:rPr lang="en-US" altLang="zh-TW" sz="1200" dirty="0">
                <a:latin typeface="Times New Roman" pitchFamily="18" charset="0"/>
                <a:ea typeface="ＭＳ Ｐゴシック" pitchFamily="34" charset="-128"/>
              </a:rPr>
              <a:t>internal frag</a:t>
            </a:r>
            <a:r>
              <a:rPr lang="zh-TW" altLang="en-US" sz="1200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zh-TW" altLang="en-US" sz="1200" dirty="0">
                <a:ea typeface="ＭＳ Ｐゴシック" pitchFamily="34" charset="-128"/>
              </a:rPr>
              <a:t>因程式都用</a:t>
            </a:r>
            <a:r>
              <a:rPr lang="en-US" altLang="zh-TW" sz="1200" dirty="0">
                <a:ea typeface="ＭＳ Ｐゴシック" pitchFamily="34" charset="-128"/>
              </a:rPr>
              <a:t>page</a:t>
            </a:r>
            <a:r>
              <a:rPr lang="zh-TW" altLang="en-US" sz="1200" dirty="0">
                <a:ea typeface="ＭＳ Ｐゴシック" pitchFamily="34" charset="-128"/>
              </a:rPr>
              <a:t>固定大小表示   所以很容易有</a:t>
            </a:r>
            <a:r>
              <a:rPr lang="en-US" altLang="zh-TW" sz="1200" dirty="0">
                <a:ea typeface="ＭＳ Ｐゴシック" pitchFamily="34" charset="-128"/>
              </a:rPr>
              <a:t>inter frag   ex</a:t>
            </a:r>
            <a:r>
              <a:rPr lang="zh-TW" altLang="en-US" sz="1200" dirty="0">
                <a:ea typeface="ＭＳ Ｐゴシック" pitchFamily="34" charset="-128"/>
              </a:rPr>
              <a:t> 要用</a:t>
            </a:r>
            <a:r>
              <a:rPr lang="en-US" altLang="zh-TW" sz="1200" dirty="0">
                <a:ea typeface="ＭＳ Ｐゴシック" pitchFamily="34" charset="-128"/>
              </a:rPr>
              <a:t>4.5</a:t>
            </a:r>
            <a:r>
              <a:rPr lang="zh-TW" altLang="en-US" sz="1200" dirty="0">
                <a:ea typeface="ＭＳ Ｐゴシック" pitchFamily="34" charset="-128"/>
              </a:rPr>
              <a:t>個</a:t>
            </a:r>
            <a:r>
              <a:rPr lang="en-US" altLang="zh-TW" sz="1200" dirty="0">
                <a:ea typeface="ＭＳ Ｐゴシック" pitchFamily="34" charset="-128"/>
              </a:rPr>
              <a:t>frame</a:t>
            </a:r>
            <a:r>
              <a:rPr lang="zh-TW" altLang="en-US" sz="1200" dirty="0">
                <a:ea typeface="ＭＳ Ｐゴシック" pitchFamily="34" charset="-128"/>
              </a:rPr>
              <a:t> 還是要用 </a:t>
            </a:r>
            <a:r>
              <a:rPr lang="en-US" altLang="zh-TW" sz="1200" dirty="0">
                <a:ea typeface="ＭＳ Ｐゴシック" pitchFamily="34" charset="-128"/>
              </a:rPr>
              <a:t>5</a:t>
            </a:r>
            <a:r>
              <a:rPr lang="zh-TW" altLang="en-US" sz="1200" dirty="0">
                <a:ea typeface="ＭＳ Ｐゴシック" pitchFamily="34" charset="-128"/>
              </a:rPr>
              <a:t>整數個</a:t>
            </a:r>
            <a:r>
              <a:rPr lang="en-US" altLang="zh-TW" sz="1200" dirty="0">
                <a:ea typeface="ＭＳ Ｐゴシック" pitchFamily="34" charset="-128"/>
              </a:rPr>
              <a:t>frame   0.5</a:t>
            </a:r>
            <a:r>
              <a:rPr lang="zh-TW" altLang="en-US" sz="1200" dirty="0">
                <a:ea typeface="ＭＳ Ｐゴシック" pitchFamily="34" charset="-128"/>
              </a:rPr>
              <a:t>就是</a:t>
            </a:r>
            <a:r>
              <a:rPr lang="en-US" altLang="zh-TW" sz="1200" dirty="0">
                <a:ea typeface="ＭＳ Ｐゴシック" pitchFamily="34" charset="-128"/>
              </a:rPr>
              <a:t>inter 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9BD755-C53F-43AA-97FD-8A71BFFA9D7B}" type="slidenum">
              <a:rPr lang="en-US" altLang="zh-TW" smtClean="0"/>
              <a:pPr/>
              <a:t>22</a:t>
            </a:fld>
            <a:endParaRPr lang="en-US" altLang="zh-TW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9FBE8-4ED5-4E46-A3E1-1C05401EA542}" type="slidenum">
              <a:rPr lang="en-US" altLang="zh-TW" smtClean="0"/>
              <a:pPr/>
              <a:t>23</a:t>
            </a:fld>
            <a:endParaRPr lang="en-US" altLang="zh-TW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   +  offset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   經過前面的講解   一目了然    下面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圖就是第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擺在第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  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F9A944-51CE-4C22-AFF3-E669EBE196D2}" type="slidenum">
              <a:rPr lang="en-US" altLang="zh-TW" smtClean="0"/>
              <a:pPr/>
              <a:t>24</a:t>
            </a:fld>
            <a:endParaRPr lang="en-US" altLang="zh-TW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&gt;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:  0&gt;1   1&gt;4  2&gt;3  3&gt;7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就轉換表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8-5 end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25B01A-E3C8-470A-B135-01728894AA15}" type="slidenum">
              <a:rPr lang="en-US" altLang="zh-TW" smtClean="0"/>
              <a:pPr/>
              <a:t>25</a:t>
            </a:fld>
            <a:endParaRPr lang="en-US" altLang="zh-TW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page(logical mem)   frame(physical mem)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的四個英文字母  相對位置透過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轉換  對應到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physical mem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98EA8A-CCB6-4CA9-BDFB-40CB3FE3FF57}" type="slidenum">
              <a:rPr lang="en-US" altLang="zh-TW" smtClean="0"/>
              <a:pPr/>
              <a:t>26</a:t>
            </a:fld>
            <a:endParaRPr lang="en-US" altLang="zh-TW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要做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paging  OS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要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maintain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那些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位址是空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free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  新的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進來才能分配   左邊是分配前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free frame list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有橘色五格空的  資料結構可用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link list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或等等       新進來的程式需要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4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frame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所以就挑四個給他 剩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15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還空的  更新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free frame list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為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15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隨時維護更新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977A61-BE41-4D62-9775-F9F4EF29D425}" type="slidenum">
              <a:rPr lang="en-US" altLang="zh-TW" smtClean="0"/>
              <a:pPr/>
              <a:t>27</a:t>
            </a:fld>
            <a:endParaRPr lang="en-US" altLang="zh-TW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scheme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   計畫；方案；組合，配合                要知道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page table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的位址  就靠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PTBR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起始位址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 PTLR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 大小       這兩個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reg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所有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proc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共用一組即可  不用每個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proc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都一個  只要記錄當前執行中的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proc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page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tabl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proc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切換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reg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值就跟著換  有點像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context switching      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兩次有點慢  怎麼更快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&gt;  fast lookup hardware cache   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這叫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associated mem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 是給內容查位址   跟一般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mem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相反</a:t>
            </a:r>
          </a:p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58F9D2-1978-425A-B30D-CDF4793AB828}" type="slidenum">
              <a:rPr lang="en-US" altLang="zh-TW" smtClean="0"/>
              <a:pPr/>
              <a:t>28</a:t>
            </a:fld>
            <a:endParaRPr lang="en-US" altLang="zh-TW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黃色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table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儲存最近查過的 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page –frame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 對應紀錄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   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  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6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是內容  不是位址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  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  所以是給內容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6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查到位址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5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      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parallel search 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是可以同時用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6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比對各個位置的資料速度很快  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sequential 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則是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foreach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比  慢    </a:t>
            </a:r>
            <a:r>
              <a:rPr lang="en-US" altLang="zh-TW" sz="1200" dirty="0" err="1">
                <a:solidFill>
                  <a:srgbClr val="FF0000"/>
                </a:solidFill>
                <a:ea typeface="ＭＳ Ｐゴシック" pitchFamily="34" charset="-128"/>
              </a:rPr>
              <a:t>assoc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找的到就直接回傳  一次   找不到再去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page </a:t>
            </a:r>
            <a:r>
              <a:rPr lang="en-US" altLang="zh-TW" sz="1200" dirty="0" err="1">
                <a:solidFill>
                  <a:srgbClr val="FF0000"/>
                </a:solidFill>
                <a:ea typeface="ＭＳ Ｐゴシック" pitchFamily="34" charset="-128"/>
              </a:rPr>
              <a:t>tabl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找  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2</a:t>
            </a:r>
            <a:r>
              <a:rPr lang="zh-TW" altLang="en-US" sz="1200" dirty="0">
                <a:solidFill>
                  <a:srgbClr val="FF0000"/>
                </a:solidFill>
                <a:ea typeface="ＭＳ Ｐゴシック" pitchFamily="34" charset="-128"/>
              </a:rPr>
              <a:t>次</a:t>
            </a:r>
            <a:r>
              <a:rPr lang="en-US" altLang="zh-TW" sz="1200" dirty="0">
                <a:solidFill>
                  <a:srgbClr val="FF0000"/>
                </a:solidFill>
                <a:ea typeface="ＭＳ Ｐゴシック" pitchFamily="34" charset="-128"/>
              </a:rPr>
              <a:t>access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72CFCE-991F-4BAE-BB58-AC79A4D60207}" type="slidenum">
              <a:rPr lang="en-US" altLang="zh-TW" smtClean="0"/>
              <a:pPr/>
              <a:t>29</a:t>
            </a:fld>
            <a:endParaRPr lang="en-US" altLang="zh-TW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TLB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就是放上一頁的黃色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tabl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TLB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左邊平行箭頭表示平行查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 TLB hit  else 2 TLB miss &gt; page table   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498E5-8F7F-48EF-83D2-F125525077C2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2215B3-04AA-4FF6-AD0C-7A5D9F9F3D6F}" type="slidenum">
              <a:rPr lang="en-US" altLang="zh-TW" smtClean="0"/>
              <a:pPr/>
              <a:t>30</a:t>
            </a:fld>
            <a:endParaRPr lang="en-US" altLang="zh-TW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dirty="0">
                <a:ea typeface="ＭＳ Ｐゴシック" pitchFamily="34" charset="-128"/>
              </a:rPr>
              <a:t> (1/</a:t>
            </a:r>
            <a:r>
              <a:rPr lang="zh-TW" altLang="en-US" sz="1200" dirty="0">
                <a:ea typeface="ＭＳ Ｐゴシック" pitchFamily="34" charset="-128"/>
              </a:rPr>
              <a:t>再到</a:t>
            </a:r>
            <a:r>
              <a:rPr lang="en-US" altLang="zh-TW" sz="1200" dirty="0">
                <a:ea typeface="ＭＳ Ｐゴシック" pitchFamily="34" charset="-128"/>
              </a:rPr>
              <a:t>mem/ + </a:t>
            </a:r>
            <a:r>
              <a:rPr lang="en-US" altLang="zh-TW" sz="1200" dirty="0">
                <a:ea typeface="ＭＳ Ｐゴシック" pitchFamily="34" charset="-128"/>
                <a:sym typeface="Symbol" pitchFamily="18" charset="2"/>
              </a:rPr>
              <a:t>/</a:t>
            </a:r>
            <a:r>
              <a:rPr lang="zh-TW" altLang="en-US" sz="1200" dirty="0">
                <a:ea typeface="ＭＳ Ｐゴシック" pitchFamily="34" charset="-128"/>
                <a:sym typeface="Symbol" pitchFamily="18" charset="2"/>
              </a:rPr>
              <a:t>到</a:t>
            </a:r>
            <a:r>
              <a:rPr lang="en-US" altLang="zh-TW" sz="1200" dirty="0">
                <a:ea typeface="ＭＳ Ｐゴシック" pitchFamily="34" charset="-128"/>
              </a:rPr>
              <a:t>associated mem</a:t>
            </a:r>
            <a:r>
              <a:rPr lang="en-US" altLang="zh-TW" sz="1200" dirty="0">
                <a:ea typeface="ＭＳ Ｐゴシック" pitchFamily="34" charset="-128"/>
                <a:sym typeface="Symbol" pitchFamily="18" charset="2"/>
              </a:rPr>
              <a:t>/)  + (2/</a:t>
            </a:r>
            <a:r>
              <a:rPr lang="zh-TW" altLang="en-US" sz="1200" dirty="0">
                <a:ea typeface="ＭＳ Ｐゴシック" pitchFamily="34" charset="-128"/>
                <a:sym typeface="Symbol" pitchFamily="18" charset="2"/>
              </a:rPr>
              <a:t>然後</a:t>
            </a:r>
            <a:r>
              <a:rPr lang="en-US" altLang="zh-TW" sz="1200" dirty="0">
                <a:ea typeface="ＭＳ Ｐゴシック" pitchFamily="34" charset="-128"/>
                <a:sym typeface="Symbol" pitchFamily="18" charset="2"/>
              </a:rPr>
              <a:t>page table + </a:t>
            </a:r>
            <a:r>
              <a:rPr lang="zh-TW" altLang="en-US" sz="1200" dirty="0">
                <a:ea typeface="ＭＳ Ｐゴシック" pitchFamily="34" charset="-128"/>
                <a:sym typeface="Symbol" pitchFamily="18" charset="2"/>
              </a:rPr>
              <a:t>再</a:t>
            </a:r>
            <a:r>
              <a:rPr lang="en-US" altLang="zh-TW" sz="1200" dirty="0">
                <a:ea typeface="ＭＳ Ｐゴシック" pitchFamily="34" charset="-128"/>
                <a:sym typeface="Symbol" pitchFamily="18" charset="2"/>
              </a:rPr>
              <a:t>mem / + /</a:t>
            </a:r>
            <a:r>
              <a:rPr lang="zh-TW" altLang="en-US" sz="1200" dirty="0">
                <a:ea typeface="ＭＳ Ｐゴシック" pitchFamily="34" charset="-128"/>
                <a:sym typeface="Symbol" pitchFamily="18" charset="2"/>
              </a:rPr>
              <a:t>先到</a:t>
            </a:r>
            <a:r>
              <a:rPr lang="en-US" altLang="zh-TW" sz="1200" dirty="0">
                <a:ea typeface="ＭＳ Ｐゴシック" pitchFamily="34" charset="-128"/>
              </a:rPr>
              <a:t>associated mem</a:t>
            </a:r>
            <a:r>
              <a:rPr lang="en-US" altLang="zh-TW" sz="1200" dirty="0">
                <a:ea typeface="ＭＳ Ｐゴシック" pitchFamily="34" charset="-128"/>
                <a:sym typeface="Symbol" pitchFamily="18" charset="2"/>
              </a:rPr>
              <a:t>/)(1 – )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EDBBD-81C0-42C9-BD13-AA9728977447}" type="slidenum">
              <a:rPr lang="en-US" altLang="zh-TW" smtClean="0"/>
              <a:pPr/>
              <a:t>31</a:t>
            </a:fld>
            <a:endParaRPr lang="en-US" altLang="zh-TW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A83876-8CEB-4C1F-9359-EB07BEFAC421}" type="slidenum">
              <a:rPr lang="en-US" altLang="zh-TW" smtClean="0"/>
              <a:pPr/>
              <a:t>32</a:t>
            </a:fld>
            <a:endParaRPr lang="en-US" altLang="zh-TW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可裝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8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筆資料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只有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6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   所以會有兩個是沒用到的 無效的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invalid (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i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)   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3B3EA-0B74-439A-8D2C-415EC9ECD728}" type="slidenum">
              <a:rPr lang="en-US" altLang="zh-TW" smtClean="0"/>
              <a:pPr/>
              <a:t>33</a:t>
            </a:fld>
            <a:endParaRPr lang="en-US" altLang="zh-TW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66576E-7398-4545-8B1B-B6657726079F}" type="slidenum">
              <a:rPr lang="en-US" altLang="zh-TW" smtClean="0"/>
              <a:pPr/>
              <a:t>34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p1 p2 p3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都在編輯檔案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這邊共用的概念可以從     最右邊記憶體三份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ed1 ed2 ed3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共用到三個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 各自的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table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的三個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page      ed1 ed2 ed3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為什麼可以被三個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共用  因為他們是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reentrant code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不會被修改  唯一要記錄  三個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proc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各自執行的位置  切換時要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contxt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swich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記憶體只要放一份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code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B44CE2-A13A-437C-8DCA-A534302BD8BF}" type="slidenum">
              <a:rPr lang="en-US" altLang="zh-TW" smtClean="0"/>
              <a:pPr/>
              <a:t>35</a:t>
            </a:fld>
            <a:endParaRPr lang="en-US" altLang="zh-TW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9FD338-EBA5-4657-A65E-49E1824C930F}" type="slidenum">
              <a:rPr lang="en-US" altLang="zh-TW" smtClean="0"/>
              <a:pPr/>
              <a:t>36</a:t>
            </a:fld>
            <a:endParaRPr lang="en-US" altLang="zh-TW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4K  2^2* 2^10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658CE1-1C8F-46DC-AD74-1B13ECEE9CF4}" type="slidenum">
              <a:rPr lang="en-US" altLang="zh-TW" smtClean="0"/>
              <a:pPr/>
              <a:t>37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33249D-75C0-47F3-85F0-9C44289FCF93}" type="slidenum">
              <a:rPr lang="en-US" altLang="zh-TW" smtClean="0"/>
              <a:pPr/>
              <a:t>38</a:t>
            </a:fld>
            <a:endParaRPr lang="en-US" altLang="zh-TW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FFBF9B-208B-4501-A5A9-B60FEB2E7EE7}" type="slidenum">
              <a:rPr lang="en-US" altLang="zh-TW" smtClean="0"/>
              <a:pPr/>
              <a:t>39</a:t>
            </a:fld>
            <a:endParaRPr lang="en-US" altLang="zh-TW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DEC4A8-7A82-40FC-BB83-F101B1E12AD4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073C16-0CF2-4351-8544-58A4B050B78C}" type="slidenum">
              <a:rPr lang="en-US" altLang="zh-TW" smtClean="0"/>
              <a:pPr/>
              <a:t>40</a:t>
            </a:fld>
            <a:endParaRPr lang="en-US" altLang="zh-TW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603B2-33A8-4A76-82C6-39CC24E8719B}" type="slidenum">
              <a:rPr lang="en-US" altLang="zh-TW" smtClean="0"/>
              <a:pPr/>
              <a:t>41</a:t>
            </a:fld>
            <a:endParaRPr lang="en-US" altLang="zh-TW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7DAC3A-1A02-4CE5-AC0E-5691DD9C78F0}" type="slidenum">
              <a:rPr lang="en-US" altLang="zh-TW" smtClean="0"/>
              <a:pPr/>
              <a:t>42</a:t>
            </a:fld>
            <a:endParaRPr lang="en-US" altLang="zh-TW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3C2D28-4DA9-40B5-9417-0A4C9CD2B6D2}" type="slidenum">
              <a:rPr lang="en-US" altLang="zh-TW" smtClean="0"/>
              <a:pPr/>
              <a:t>43</a:t>
            </a:fld>
            <a:endParaRPr lang="en-US" altLang="zh-TW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71D901-C1E4-4401-939C-EB6DC694CB6D}" type="slidenum">
              <a:rPr lang="en-US" altLang="zh-TW" smtClean="0"/>
              <a:pPr/>
              <a:t>44</a:t>
            </a:fld>
            <a:endParaRPr lang="en-US" altLang="zh-TW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5B2B77-7407-4AD4-B67B-1A38326AD81F}" type="slidenum">
              <a:rPr lang="en-US" altLang="zh-TW" smtClean="0"/>
              <a:pPr/>
              <a:t>45</a:t>
            </a:fld>
            <a:endParaRPr lang="en-US" altLang="zh-TW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835AD0-FDA8-46D5-A84E-D4B00377CC93}" type="slidenum">
              <a:rPr lang="en-US" altLang="zh-TW" smtClean="0"/>
              <a:pPr/>
              <a:t>46</a:t>
            </a:fld>
            <a:endParaRPr lang="en-US" altLang="zh-TW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C9D548-8134-4F35-92D3-76D176C714EC}" type="slidenum">
              <a:rPr lang="en-US" altLang="zh-TW" smtClean="0"/>
              <a:pPr/>
              <a:t>47</a:t>
            </a:fld>
            <a:endParaRPr lang="en-US" altLang="zh-TW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C2BD66-97E7-4E17-9599-F859BA1E4D54}" type="slidenum">
              <a:rPr lang="en-US" altLang="zh-TW" smtClean="0"/>
              <a:pPr/>
              <a:t>48</a:t>
            </a:fld>
            <a:endParaRPr lang="en-US" altLang="zh-TW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EB68FF-C213-4B29-BE33-A976ABE93070}" type="slidenum">
              <a:rPr lang="en-US" altLang="zh-TW" smtClean="0"/>
              <a:pPr/>
              <a:t>49</a:t>
            </a:fld>
            <a:endParaRPr lang="en-US" altLang="zh-TW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13F8C5-8651-47C8-85CE-DE2452AB9993}" type="slidenum">
              <a:rPr lang="en-US" altLang="zh-TW" smtClean="0"/>
              <a:pPr/>
              <a:t>5</a:t>
            </a:fld>
            <a:endParaRPr lang="en-US" altLang="zh-TW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91FCC1-82A7-4102-8DC7-34401D86248B}" type="slidenum">
              <a:rPr lang="en-US" altLang="zh-TW" smtClean="0"/>
              <a:pPr/>
              <a:t>50</a:t>
            </a:fld>
            <a:endParaRPr lang="en-US" altLang="zh-TW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BB059-BF2B-4252-9BD6-578388A92042}" type="slidenum">
              <a:rPr lang="en-US" altLang="zh-TW" smtClean="0"/>
              <a:pPr/>
              <a:t>51</a:t>
            </a:fld>
            <a:endParaRPr lang="en-US" altLang="zh-TW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40959C-BFF4-4813-8824-8B7B32473546}" type="slidenum">
              <a:rPr lang="en-US" altLang="zh-TW" smtClean="0"/>
              <a:pPr/>
              <a:t>52</a:t>
            </a:fld>
            <a:endParaRPr lang="en-US" altLang="zh-TW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87FE9-9529-4D29-A1C5-F301EF4B46AF}" type="slidenum">
              <a:rPr lang="en-US" altLang="zh-TW" smtClean="0"/>
              <a:pPr/>
              <a:t>53</a:t>
            </a:fld>
            <a:endParaRPr lang="en-US" altLang="zh-TW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3A627F-5B0D-49DD-BBBC-36C63A8ED060}" type="slidenum">
              <a:rPr lang="en-US" altLang="zh-TW" smtClean="0"/>
              <a:pPr/>
              <a:t>54</a:t>
            </a:fld>
            <a:endParaRPr lang="en-US" altLang="zh-TW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66DD05-3F25-4CEE-BF24-F9BDF6253D73}" type="slidenum">
              <a:rPr lang="en-US" altLang="zh-TW" smtClean="0"/>
              <a:pPr/>
              <a:t>55</a:t>
            </a:fld>
            <a:endParaRPr lang="en-US" altLang="zh-TW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F12FB2-C982-47E6-A707-774598A591D1}" type="slidenum">
              <a:rPr lang="en-US" altLang="zh-TW" smtClean="0"/>
              <a:pPr/>
              <a:t>56</a:t>
            </a:fld>
            <a:endParaRPr lang="en-US" altLang="zh-TW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C782AC-F00D-459C-A9D8-7A8992028AA0}" type="slidenum">
              <a:rPr lang="en-US" altLang="zh-TW" smtClean="0"/>
              <a:pPr/>
              <a:t>57</a:t>
            </a:fld>
            <a:endParaRPr lang="en-US" altLang="zh-TW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6543A-F83E-4BCB-8D8F-85208BB53E0C}" type="slidenum">
              <a:rPr lang="en-US" altLang="zh-TW" smtClean="0"/>
              <a:pPr/>
              <a:t>58</a:t>
            </a:fld>
            <a:endParaRPr lang="en-US" altLang="zh-TW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F518E1-0E07-4D9F-ACA1-EF92364B6D38}" type="slidenum">
              <a:rPr lang="en-US" altLang="zh-TW" smtClean="0"/>
              <a:pPr/>
              <a:t>59</a:t>
            </a:fld>
            <a:endParaRPr lang="en-US" altLang="zh-TW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DB3EE-3C27-47E4-9854-1317386905D5}" type="slidenum">
              <a:rPr lang="en-US" altLang="zh-TW" smtClean="0"/>
              <a:pPr/>
              <a:t>6</a:t>
            </a:fld>
            <a:endParaRPr lang="en-US" altLang="zh-TW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kumimoji="0" lang="zh-TW" altLang="en-US" sz="1200" dirty="0">
                <a:solidFill>
                  <a:srgbClr val="00B0F0"/>
                </a:solidFill>
                <a:ea typeface="ＭＳ Ｐゴシック" pitchFamily="34" charset="-128"/>
              </a:rPr>
              <a:t>綁定</a:t>
            </a:r>
            <a:r>
              <a:rPr kumimoji="0" lang="en-US" altLang="zh-TW" sz="1200" dirty="0">
                <a:solidFill>
                  <a:srgbClr val="00B0F0"/>
                </a:solidFill>
                <a:ea typeface="ＭＳ Ｐゴシック" pitchFamily="34" charset="-128"/>
              </a:rPr>
              <a:t>instructions</a:t>
            </a:r>
            <a:r>
              <a:rPr kumimoji="0" lang="en-US" altLang="zh-TW" sz="1200" dirty="0">
                <a:ea typeface="ＭＳ Ｐゴシック" pitchFamily="34" charset="-128"/>
              </a:rPr>
              <a:t> and </a:t>
            </a:r>
            <a:r>
              <a:rPr kumimoji="0" lang="en-US" altLang="zh-TW" sz="1200" dirty="0">
                <a:solidFill>
                  <a:srgbClr val="00B0F0"/>
                </a:solidFill>
                <a:ea typeface="ＭＳ Ｐゴシック" pitchFamily="34" charset="-128"/>
              </a:rPr>
              <a:t>data</a:t>
            </a:r>
            <a:r>
              <a:rPr kumimoji="0" lang="en-US" altLang="zh-TW" sz="1200" dirty="0">
                <a:ea typeface="ＭＳ Ｐゴシック" pitchFamily="34" charset="-128"/>
              </a:rPr>
              <a:t> </a:t>
            </a:r>
            <a:r>
              <a:rPr kumimoji="0" lang="zh-TW" altLang="en-US" sz="1200" dirty="0">
                <a:ea typeface="ＭＳ Ｐゴシック" pitchFamily="34" charset="-128"/>
              </a:rPr>
              <a:t>在</a:t>
            </a:r>
            <a:r>
              <a:rPr kumimoji="0" lang="en-US" altLang="zh-TW" sz="1200" dirty="0">
                <a:ea typeface="ＭＳ Ｐゴシック" pitchFamily="34" charset="-128"/>
              </a:rPr>
              <a:t> memory </a:t>
            </a:r>
            <a:r>
              <a:rPr kumimoji="0" lang="zh-TW" altLang="en-US" sz="1200" dirty="0">
                <a:ea typeface="ＭＳ Ｐゴシック" pitchFamily="34" charset="-128"/>
              </a:rPr>
              <a:t>的</a:t>
            </a:r>
            <a:r>
              <a:rPr kumimoji="0" lang="en-US" altLang="zh-TW" sz="1200" dirty="0">
                <a:ea typeface="ＭＳ Ｐゴシック" pitchFamily="34" charset="-128"/>
              </a:rPr>
              <a:t>addresses </a:t>
            </a:r>
            <a:r>
              <a:rPr kumimoji="0" lang="zh-TW" altLang="en-US" sz="1200" dirty="0">
                <a:ea typeface="ＭＳ Ｐゴシック" pitchFamily="34" charset="-128"/>
              </a:rPr>
              <a:t>        第一點  寫高階語言</a:t>
            </a:r>
            <a:r>
              <a:rPr kumimoji="0" lang="en-US" altLang="zh-TW" sz="1200" dirty="0">
                <a:ea typeface="ＭＳ Ｐゴシック" pitchFamily="34" charset="-128"/>
              </a:rPr>
              <a:t>&gt;compiler  </a:t>
            </a:r>
            <a:r>
              <a:rPr kumimoji="0" lang="zh-TW" altLang="en-US" sz="1200" dirty="0">
                <a:ea typeface="ＭＳ Ｐゴシック" pitchFamily="34" charset="-128"/>
              </a:rPr>
              <a:t>組合語言</a:t>
            </a:r>
            <a:r>
              <a:rPr kumimoji="0" lang="en-US" altLang="zh-TW" sz="1200" dirty="0">
                <a:ea typeface="ＭＳ Ｐゴシック" pitchFamily="34" charset="-128"/>
              </a:rPr>
              <a:t>&gt;assembler </a:t>
            </a:r>
            <a:r>
              <a:rPr kumimoji="0" lang="zh-TW" altLang="en-US" sz="1200" dirty="0">
                <a:ea typeface="ＭＳ Ｐゴシック" pitchFamily="34" charset="-128"/>
              </a:rPr>
              <a:t>有個指令</a:t>
            </a:r>
            <a:r>
              <a:rPr kumimoji="0" lang="en-US" altLang="zh-TW" sz="1200" dirty="0">
                <a:ea typeface="ＭＳ Ｐゴシック" pitchFamily="34" charset="-128"/>
              </a:rPr>
              <a:t>org</a:t>
            </a:r>
            <a:r>
              <a:rPr kumimoji="0" lang="zh-TW" altLang="en-US" sz="1200" dirty="0">
                <a:ea typeface="ＭＳ Ｐゴシック" pitchFamily="34" charset="-128"/>
              </a:rPr>
              <a:t>可以指定開始位置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BA696B-8E31-48BE-87D4-07D094FE5BC9}" type="slidenum">
              <a:rPr lang="en-US" altLang="zh-TW" smtClean="0"/>
              <a:pPr/>
              <a:t>60</a:t>
            </a:fld>
            <a:endParaRPr lang="en-US" altLang="zh-TW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63BC9A-FF37-48B7-8F2A-49392BC5510C}" type="slidenum">
              <a:rPr lang="en-US" altLang="zh-TW" smtClean="0"/>
              <a:pPr/>
              <a:t>61</a:t>
            </a:fld>
            <a:endParaRPr lang="en-US" altLang="zh-TW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D75F42-FA88-4E45-A67E-6EF7A8675D89}" type="slidenum">
              <a:rPr lang="en-US" altLang="zh-TW" smtClean="0"/>
              <a:pPr/>
              <a:t>7</a:t>
            </a:fld>
            <a:endParaRPr lang="en-US" altLang="zh-TW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這三個對應前面的三個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comp: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絕對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load: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相對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exe: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動態         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module: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模組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9D47EA-53CF-4624-B8A5-B995DEBC6088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CPU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也要產生一些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去抓程式的位置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&gt;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Logical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   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compile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時如果不使用絕對位置 起始位置通常給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0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然後假設程式抓中間的資料距離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0 2000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  就是虛擬位置   程式實際執行放在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mem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的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10000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那時寄資料位置就是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10000+2000      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如果用絕對位置   則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logic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和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phy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altLang="zh-TW" dirty="0" err="1">
                <a:latin typeface="Times New Roman" pitchFamily="18" charset="0"/>
                <a:ea typeface="ＭＳ Ｐゴシック" pitchFamily="34" charset="-128"/>
              </a:rPr>
              <a:t>addr</a:t>
            </a:r>
            <a:r>
              <a:rPr lang="zh-TW" altLang="en-US">
                <a:latin typeface="Times New Roman" pitchFamily="18" charset="0"/>
                <a:ea typeface="ＭＳ Ｐゴシック" pitchFamily="34" charset="-128"/>
              </a:rPr>
              <a:t>會相同</a:t>
            </a:r>
            <a:endParaRPr lang="zh-TW" altLang="zh-TW" dirty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092218-3AB9-4E7D-9B5A-351A3CF2FC7E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</p:grpSp>
      <p:pic>
        <p:nvPicPr>
          <p:cNvPr id="7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24326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zh-TW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2778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0" name="Rectangle 8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8440293" y="6507163"/>
            <a:ext cx="5517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Helvetica" pitchFamily="34" charset="0"/>
              </a:rPr>
              <a:t>8.</a:t>
            </a:r>
            <a:fld id="{200C53B6-F49C-4AD2-B03B-91DC0AA133AC}" type="slidenum">
              <a:rPr lang="en-US" altLang="zh-TW" sz="1400" b="1" smtClean="0">
                <a:solidFill>
                  <a:schemeClr val="tx1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TW" sz="1400" b="1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4800" dirty="0">
                <a:ea typeface="ＭＳ Ｐゴシック" pitchFamily="34" charset="-128"/>
              </a:rPr>
              <a:t>Chapter 8: </a:t>
            </a:r>
            <a:br>
              <a:rPr lang="en-US" altLang="zh-TW" sz="4800" dirty="0">
                <a:ea typeface="ＭＳ Ｐゴシック" pitchFamily="34" charset="-128"/>
              </a:rPr>
            </a:br>
            <a:r>
              <a:rPr lang="en-US" altLang="zh-TW" sz="4800" dirty="0">
                <a:ea typeface="ＭＳ Ｐゴシック" pitchFamily="34" charset="-128"/>
              </a:rPr>
              <a:t>Memory-Management Strategies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74260" y="-110362"/>
            <a:ext cx="8606659" cy="844550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ＭＳ Ｐゴシック" pitchFamily="34" charset="-128"/>
              </a:rPr>
              <a:t>Dynamic relocation using a relocation register</a:t>
            </a:r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4425" y="1125538"/>
            <a:ext cx="6757988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531475" y="4934609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526219" y="2627588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Dynamic Loading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4" y="854075"/>
            <a:ext cx="7967663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Routine is not loaded until it is called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Better memory-space utilization;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unused routine is never loaded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</a:rPr>
              <a:t>     簡言之  呼叫到的時候才下載進來</a:t>
            </a:r>
            <a:endParaRPr lang="en-US" altLang="zh-TW" sz="2800" dirty="0">
              <a:solidFill>
                <a:srgbClr val="FF0000"/>
              </a:solidFill>
              <a:ea typeface="ＭＳ Ｐゴシック" pitchFamily="34" charset="-128"/>
            </a:endParaRPr>
          </a:p>
          <a:p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</a:rPr>
              <a:t>例如錯誤處理相關程式碼  如果整個程式執行過程沒出錯  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load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</a:rPr>
              <a:t>近來就有點浪費  不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load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</a:rPr>
              <a:t>比較省</a:t>
            </a:r>
            <a:endParaRPr lang="en-US" altLang="zh-TW" sz="2800" dirty="0">
              <a:solidFill>
                <a:srgbClr val="FF0000"/>
              </a:solidFill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Useful when large amounts of code are needed to handle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infrequently occurring cases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No special support from the operating system is required</a:t>
            </a:r>
          </a:p>
          <a:p>
            <a:r>
              <a:rPr lang="zh-TW" altLang="en-US" sz="2800" dirty="0">
                <a:ea typeface="ＭＳ Ｐゴシック" pitchFamily="34" charset="-128"/>
              </a:rPr>
              <a:t>但是會多出請求載入的時間  所以可能會比較慢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IO</a:t>
            </a:r>
            <a:r>
              <a:rPr lang="zh-TW" altLang="en-US" sz="2800" dirty="0">
                <a:ea typeface="ＭＳ Ｐゴシック" pitchFamily="34" charset="-128"/>
              </a:rPr>
              <a:t>是最慢的時間     </a:t>
            </a:r>
            <a:endParaRPr lang="en-US" altLang="zh-TW" sz="2800" dirty="0">
              <a:ea typeface="ＭＳ Ｐゴシック" pitchFamily="34" charset="-128"/>
            </a:endParaRPr>
          </a:p>
          <a:p>
            <a:pPr>
              <a:buFont typeface="Monotype Sorts" pitchFamily="2" charset="2"/>
              <a:buNone/>
            </a:pPr>
            <a:endParaRPr lang="en-US" altLang="zh-TW" sz="2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Dynamic Linking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9319" y="1144588"/>
            <a:ext cx="7983537" cy="4341812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Linking postponed until execution time</a:t>
            </a:r>
          </a:p>
          <a:p>
            <a:r>
              <a:rPr lang="zh-TW" altLang="en-US" sz="2800" dirty="0">
                <a:ea typeface="ＭＳ Ｐゴシック" pitchFamily="34" charset="-128"/>
              </a:rPr>
              <a:t>用</a:t>
            </a:r>
            <a:r>
              <a:rPr lang="en-US" altLang="zh-TW" sz="2800" dirty="0">
                <a:ea typeface="ＭＳ Ｐゴシック" pitchFamily="34" charset="-128"/>
              </a:rPr>
              <a:t>Small piece of code, </a:t>
            </a:r>
            <a:r>
              <a:rPr lang="en-US" altLang="zh-TW" sz="2800" b="1" i="1" dirty="0">
                <a:solidFill>
                  <a:srgbClr val="FF0000"/>
                </a:solidFill>
                <a:ea typeface="ＭＳ Ｐゴシック" pitchFamily="34" charset="-128"/>
              </a:rPr>
              <a:t>stub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,</a:t>
            </a:r>
            <a:r>
              <a:rPr lang="en-US" altLang="zh-TW" sz="2800" dirty="0">
                <a:ea typeface="ＭＳ Ｐゴシック" pitchFamily="34" charset="-128"/>
              </a:rPr>
              <a:t> used to locate the appropriate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memory-resident library routine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Stub replaces itself with the address of the routine, and executes the routine  </a:t>
            </a:r>
            <a:r>
              <a:rPr lang="zh-TW" altLang="en-US" sz="2800" dirty="0">
                <a:ea typeface="ＭＳ Ｐゴシック" pitchFamily="34" charset="-128"/>
              </a:rPr>
              <a:t>不用把</a:t>
            </a:r>
            <a:r>
              <a:rPr lang="en-US" altLang="zh-TW" sz="2800" dirty="0">
                <a:ea typeface="ＭＳ Ｐゴシック" pitchFamily="34" charset="-128"/>
              </a:rPr>
              <a:t>routine</a:t>
            </a:r>
            <a:r>
              <a:rPr lang="zh-TW" altLang="en-US" sz="2800" dirty="0">
                <a:ea typeface="ＭＳ Ｐゴシック" pitchFamily="34" charset="-128"/>
              </a:rPr>
              <a:t>包進程式本身   執行到再切換位址到常住在</a:t>
            </a:r>
            <a:r>
              <a:rPr lang="en-US" altLang="zh-TW" sz="2800" dirty="0">
                <a:ea typeface="ＭＳ Ｐゴシック" pitchFamily="34" charset="-128"/>
              </a:rPr>
              <a:t>mem</a:t>
            </a:r>
            <a:r>
              <a:rPr lang="zh-TW" altLang="en-US" sz="2800" dirty="0">
                <a:ea typeface="ＭＳ Ｐゴシック" pitchFamily="34" charset="-128"/>
              </a:rPr>
              <a:t>的那包就行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Operating system needed to check if routine is in processes’ memory address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Dynamic linking is particularly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useful for libraries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System also known as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shared libraries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Swapping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702" y="957092"/>
            <a:ext cx="8224348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A process can be swapped temporarily out of memory to a backing store, and then brought back into memory for continued execution</a:t>
            </a:r>
          </a:p>
          <a:p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Backing store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–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fast disk large enough </a:t>
            </a:r>
            <a:r>
              <a:rPr lang="en-US" altLang="zh-TW" sz="2800" dirty="0">
                <a:ea typeface="ＭＳ Ｐゴシック" pitchFamily="34" charset="-128"/>
              </a:rPr>
              <a:t>to accommodate copies of all memory images for all users; must provide direct access to these memory images</a:t>
            </a:r>
          </a:p>
          <a:p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Roll out, roll in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– swapping variant used for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priority-based scheduling algorithms</a:t>
            </a:r>
            <a:r>
              <a:rPr lang="en-US" altLang="zh-TW" sz="2800" dirty="0">
                <a:ea typeface="ＭＳ Ｐゴシック" pitchFamily="34" charset="-128"/>
              </a:rPr>
              <a:t>; </a:t>
            </a:r>
          </a:p>
          <a:p>
            <a:pPr lvl="1"/>
            <a:r>
              <a:rPr lang="en-US" altLang="zh-TW" sz="2800" dirty="0">
                <a:ea typeface="ＭＳ Ｐゴシック" pitchFamily="34" charset="-128"/>
              </a:rPr>
              <a:t>lower-priority process is swapped out so higher-priority process can be loaded and executed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Swapping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62050"/>
            <a:ext cx="8066088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Major part of swap time is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transfer time</a:t>
            </a:r>
            <a:r>
              <a:rPr lang="en-US" altLang="zh-TW" sz="2800" dirty="0">
                <a:ea typeface="ＭＳ Ｐゴシック" pitchFamily="34" charset="-128"/>
              </a:rPr>
              <a:t>; total transfer time is directly proportional to the amount of memory swapped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Modified versions of swapping are found on many systems (i.e., UNIX, Linux, and Windows)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System maintains a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ready queue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 of ready-to-run processes </a:t>
            </a:r>
            <a:r>
              <a:rPr lang="en-US" altLang="zh-TW" sz="2800" dirty="0">
                <a:ea typeface="ＭＳ Ｐゴシック" pitchFamily="34" charset="-128"/>
              </a:rPr>
              <a:t>which have memory images on disk</a:t>
            </a:r>
            <a:r>
              <a:rPr lang="zh-TW" altLang="en-US" sz="2800" dirty="0">
                <a:ea typeface="ＭＳ Ｐゴシック" pitchFamily="34" charset="-128"/>
              </a:rPr>
              <a:t>  以利要執行時再搬回來</a:t>
            </a:r>
            <a:r>
              <a:rPr lang="en-US" altLang="zh-TW" sz="2800" dirty="0">
                <a:ea typeface="ＭＳ Ｐゴシック" pitchFamily="34" charset="-128"/>
              </a:rPr>
              <a:t>mem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Schematic View of Swapping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1741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2041" y="1207448"/>
            <a:ext cx="6791435" cy="506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Contiguous Allocation</a:t>
            </a:r>
            <a:r>
              <a:rPr lang="zh-TW" altLang="en-US" dirty="0">
                <a:ea typeface="ＭＳ Ｐゴシック" pitchFamily="34" charset="-128"/>
              </a:rPr>
              <a:t>連續記憶體</a:t>
            </a:r>
            <a:endParaRPr lang="en-US" altLang="zh-TW" dirty="0">
              <a:ea typeface="ＭＳ Ｐゴシック" pitchFamily="34" charset="-128"/>
            </a:endParaRPr>
          </a:p>
        </p:txBody>
      </p:sp>
      <p:sp>
        <p:nvSpPr>
          <p:cNvPr id="1843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62000" y="862013"/>
            <a:ext cx="8081963" cy="4511675"/>
          </a:xfrm>
        </p:spPr>
        <p:txBody>
          <a:bodyPr/>
          <a:lstStyle/>
          <a:p>
            <a:r>
              <a:rPr lang="en-US" altLang="zh-TW" sz="2400" dirty="0">
                <a:ea typeface="ＭＳ Ｐゴシック" pitchFamily="34" charset="-128"/>
              </a:rPr>
              <a:t>Main memory usually </a:t>
            </a:r>
            <a:r>
              <a:rPr lang="en-US" altLang="zh-TW" dirty="0">
                <a:ea typeface="ＭＳ Ｐゴシック" pitchFamily="34" charset="-128"/>
              </a:rPr>
              <a:t>divides</a:t>
            </a:r>
            <a:r>
              <a:rPr lang="en-US" altLang="zh-TW" sz="2400" dirty="0">
                <a:ea typeface="ＭＳ Ｐゴシック" pitchFamily="34" charset="-128"/>
              </a:rPr>
              <a:t> into two partitions: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Resident operating system</a:t>
            </a:r>
            <a:r>
              <a:rPr lang="en-US" altLang="zh-TW" sz="2400" dirty="0">
                <a:ea typeface="ＭＳ Ｐゴシック" pitchFamily="34" charset="-128"/>
              </a:rPr>
              <a:t>, usually held in low memory with interrupt vector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User processes</a:t>
            </a:r>
            <a:r>
              <a:rPr lang="en-US" altLang="zh-TW" sz="2400" dirty="0">
                <a:ea typeface="ＭＳ Ｐゴシック" pitchFamily="34" charset="-128"/>
              </a:rPr>
              <a:t> then held in high memory</a:t>
            </a:r>
          </a:p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Relocation registers </a:t>
            </a:r>
            <a:r>
              <a:rPr lang="en-US" altLang="zh-TW" sz="2400" dirty="0">
                <a:ea typeface="ＭＳ Ｐゴシック" pitchFamily="34" charset="-128"/>
              </a:rPr>
              <a:t>used to protect user processes from each other, and from changing operating-system code and data  </a:t>
            </a:r>
            <a:r>
              <a:rPr lang="zh-TW" altLang="en-US" sz="2400" dirty="0">
                <a:ea typeface="ＭＳ Ｐゴシック" pitchFamily="34" charset="-128"/>
              </a:rPr>
              <a:t>保護防止互相竄改  和改到</a:t>
            </a:r>
            <a:r>
              <a:rPr lang="en-US" altLang="zh-TW" sz="2400" dirty="0">
                <a:ea typeface="ＭＳ Ｐゴシック" pitchFamily="34" charset="-128"/>
              </a:rPr>
              <a:t>OS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Base register </a:t>
            </a:r>
            <a:r>
              <a:rPr lang="en-US" altLang="zh-TW" sz="2400" dirty="0">
                <a:ea typeface="ＭＳ Ｐゴシック" pitchFamily="34" charset="-128"/>
              </a:rPr>
              <a:t>contains value of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smallest physical</a:t>
            </a:r>
            <a:r>
              <a:rPr lang="en-US" altLang="zh-TW" sz="2400" dirty="0">
                <a:ea typeface="ＭＳ Ｐゴシック" pitchFamily="34" charset="-128"/>
              </a:rPr>
              <a:t> address</a:t>
            </a:r>
            <a:r>
              <a:rPr lang="zh-TW" altLang="en-US" sz="2400" dirty="0">
                <a:ea typeface="ＭＳ Ｐゴシック" pitchFamily="34" charset="-128"/>
              </a:rPr>
              <a:t> </a:t>
            </a:r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Limit register</a:t>
            </a:r>
            <a:r>
              <a:rPr lang="en-US" altLang="zh-TW" sz="2400" dirty="0">
                <a:ea typeface="ＭＳ Ｐゴシック" pitchFamily="34" charset="-128"/>
              </a:rPr>
              <a:t> contains range of logical addresses – each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address must be less than the limit register 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MMU maps logical address 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dynamically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-156209" y="183217"/>
            <a:ext cx="9710104" cy="576262"/>
          </a:xfrm>
        </p:spPr>
        <p:txBody>
          <a:bodyPr/>
          <a:lstStyle/>
          <a:p>
            <a:pPr eaLnBrk="1" hangingPunct="1"/>
            <a:r>
              <a:rPr lang="en-US" altLang="zh-TW" sz="2800" dirty="0">
                <a:ea typeface="ＭＳ Ｐゴシック" pitchFamily="34" charset="-128"/>
              </a:rPr>
              <a:t>Hardware Support for Relocation and Limit Registers</a:t>
            </a:r>
          </a:p>
        </p:txBody>
      </p:sp>
      <p:pic>
        <p:nvPicPr>
          <p:cNvPr id="19459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8850" y="1709738"/>
            <a:ext cx="7612063" cy="377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671846" y="1529255"/>
            <a:ext cx="1587063" cy="100171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774730" y="1545020"/>
            <a:ext cx="1576553" cy="93016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Contiguous Allocation (Cont)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1019175"/>
            <a:ext cx="7966075" cy="2605088"/>
          </a:xfrm>
        </p:spPr>
        <p:txBody>
          <a:bodyPr/>
          <a:lstStyle/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Multiple-partition allocation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Hole</a:t>
            </a:r>
            <a:r>
              <a:rPr lang="zh-TW" altLang="en-US" dirty="0">
                <a:solidFill>
                  <a:srgbClr val="FF0000"/>
                </a:solidFill>
                <a:ea typeface="ＭＳ Ｐゴシック" pitchFamily="34" charset="-128"/>
              </a:rPr>
              <a:t>洞</a:t>
            </a:r>
            <a:r>
              <a:rPr lang="en-US" altLang="zh-TW" sz="2400" dirty="0">
                <a:ea typeface="ＭＳ Ｐゴシック" pitchFamily="34" charset="-128"/>
              </a:rPr>
              <a:t> – block of available memory; holes of various size are scattered</a:t>
            </a:r>
            <a:r>
              <a:rPr lang="zh-TW" altLang="en-US" sz="2400" dirty="0">
                <a:ea typeface="ＭＳ Ｐゴシック" pitchFamily="34" charset="-128"/>
              </a:rPr>
              <a:t>分散</a:t>
            </a:r>
            <a:r>
              <a:rPr lang="en-US" altLang="zh-TW" sz="2400" dirty="0">
                <a:ea typeface="ＭＳ Ｐゴシック" pitchFamily="34" charset="-128"/>
              </a:rPr>
              <a:t> throughout memory  </a:t>
            </a:r>
            <a:r>
              <a:rPr lang="zh-TW" altLang="en-US" sz="2400" dirty="0">
                <a:ea typeface="ＭＳ Ｐゴシック" pitchFamily="34" charset="-128"/>
              </a:rPr>
              <a:t>連續的記憶體沒有被使用</a:t>
            </a:r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When a process arrives, it is allocated memory from a hole large enough to accommodate it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Operating system maintains information about:</a:t>
            </a:r>
            <a:br>
              <a:rPr lang="en-US" altLang="zh-TW" sz="2400" dirty="0">
                <a:ea typeface="ＭＳ Ｐゴシック" pitchFamily="34" charset="-128"/>
              </a:rPr>
            </a:br>
            <a:r>
              <a:rPr lang="en-US" altLang="zh-TW" sz="2400" dirty="0">
                <a:ea typeface="ＭＳ Ｐゴシック" pitchFamily="34" charset="-128"/>
              </a:rPr>
              <a:t>a) allocated partitions    b) free partitions (hole)</a:t>
            </a:r>
          </a:p>
        </p:txBody>
      </p:sp>
      <p:grpSp>
        <p:nvGrpSpPr>
          <p:cNvPr id="43" name="群組 42"/>
          <p:cNvGrpSpPr/>
          <p:nvPr/>
        </p:nvGrpSpPr>
        <p:grpSpPr>
          <a:xfrm>
            <a:off x="7193280" y="4772025"/>
            <a:ext cx="6629400" cy="2133600"/>
            <a:chOff x="1320800" y="4249738"/>
            <a:chExt cx="6629400" cy="2133600"/>
          </a:xfrm>
        </p:grpSpPr>
        <p:sp>
          <p:nvSpPr>
            <p:cNvPr id="19460" name="Rectangle 4"/>
            <p:cNvSpPr>
              <a:spLocks noChangeArrowheads="1"/>
            </p:cNvSpPr>
            <p:nvPr/>
          </p:nvSpPr>
          <p:spPr bwMode="auto">
            <a:xfrm>
              <a:off x="13208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485" name="Line 5"/>
            <p:cNvSpPr>
              <a:spLocks noChangeShapeType="1"/>
            </p:cNvSpPr>
            <p:nvPr/>
          </p:nvSpPr>
          <p:spPr bwMode="auto">
            <a:xfrm>
              <a:off x="13208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86" name="Line 6"/>
            <p:cNvSpPr>
              <a:spLocks noChangeShapeType="1"/>
            </p:cNvSpPr>
            <p:nvPr/>
          </p:nvSpPr>
          <p:spPr bwMode="auto">
            <a:xfrm>
              <a:off x="13208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87" name="Line 7"/>
            <p:cNvSpPr>
              <a:spLocks noChangeShapeType="1"/>
            </p:cNvSpPr>
            <p:nvPr/>
          </p:nvSpPr>
          <p:spPr bwMode="auto">
            <a:xfrm>
              <a:off x="13208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88" name="Text Box 8"/>
            <p:cNvSpPr txBox="1">
              <a:spLocks noChangeArrowheads="1"/>
            </p:cNvSpPr>
            <p:nvPr/>
          </p:nvSpPr>
          <p:spPr bwMode="auto">
            <a:xfrm>
              <a:off x="16256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489" name="Text Box 9"/>
            <p:cNvSpPr txBox="1">
              <a:spLocks noChangeArrowheads="1"/>
            </p:cNvSpPr>
            <p:nvPr/>
          </p:nvSpPr>
          <p:spPr bwMode="auto">
            <a:xfrm>
              <a:off x="13208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490" name="Text Box 10"/>
            <p:cNvSpPr txBox="1">
              <a:spLocks noChangeArrowheads="1"/>
            </p:cNvSpPr>
            <p:nvPr/>
          </p:nvSpPr>
          <p:spPr bwMode="auto">
            <a:xfrm>
              <a:off x="1320800" y="53768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8</a:t>
              </a:r>
            </a:p>
          </p:txBody>
        </p:sp>
        <p:sp>
          <p:nvSpPr>
            <p:cNvPr id="20491" name="Text Box 11"/>
            <p:cNvSpPr txBox="1">
              <a:spLocks noChangeArrowheads="1"/>
            </p:cNvSpPr>
            <p:nvPr/>
          </p:nvSpPr>
          <p:spPr bwMode="auto">
            <a:xfrm>
              <a:off x="13208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19468" name="Rectangle 14"/>
            <p:cNvSpPr>
              <a:spLocks noChangeArrowheads="1"/>
            </p:cNvSpPr>
            <p:nvPr/>
          </p:nvSpPr>
          <p:spPr bwMode="auto">
            <a:xfrm>
              <a:off x="31496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493" name="Line 15"/>
            <p:cNvSpPr>
              <a:spLocks noChangeShapeType="1"/>
            </p:cNvSpPr>
            <p:nvPr/>
          </p:nvSpPr>
          <p:spPr bwMode="auto">
            <a:xfrm>
              <a:off x="31496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94" name="Line 16"/>
            <p:cNvSpPr>
              <a:spLocks noChangeShapeType="1"/>
            </p:cNvSpPr>
            <p:nvPr/>
          </p:nvSpPr>
          <p:spPr bwMode="auto">
            <a:xfrm>
              <a:off x="31496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95" name="Line 17"/>
            <p:cNvSpPr>
              <a:spLocks noChangeShapeType="1"/>
            </p:cNvSpPr>
            <p:nvPr/>
          </p:nvSpPr>
          <p:spPr bwMode="auto">
            <a:xfrm>
              <a:off x="31496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496" name="Text Box 18"/>
            <p:cNvSpPr txBox="1">
              <a:spLocks noChangeArrowheads="1"/>
            </p:cNvSpPr>
            <p:nvPr/>
          </p:nvSpPr>
          <p:spPr bwMode="auto">
            <a:xfrm>
              <a:off x="34544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497" name="Text Box 19"/>
            <p:cNvSpPr txBox="1">
              <a:spLocks noChangeArrowheads="1"/>
            </p:cNvSpPr>
            <p:nvPr/>
          </p:nvSpPr>
          <p:spPr bwMode="auto">
            <a:xfrm>
              <a:off x="31496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498" name="Text Box 21"/>
            <p:cNvSpPr txBox="1">
              <a:spLocks noChangeArrowheads="1"/>
            </p:cNvSpPr>
            <p:nvPr/>
          </p:nvSpPr>
          <p:spPr bwMode="auto">
            <a:xfrm>
              <a:off x="31496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19475" name="Rectangle 23"/>
            <p:cNvSpPr>
              <a:spLocks noChangeArrowheads="1"/>
            </p:cNvSpPr>
            <p:nvPr/>
          </p:nvSpPr>
          <p:spPr bwMode="auto">
            <a:xfrm>
              <a:off x="49784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500" name="Line 24"/>
            <p:cNvSpPr>
              <a:spLocks noChangeShapeType="1"/>
            </p:cNvSpPr>
            <p:nvPr/>
          </p:nvSpPr>
          <p:spPr bwMode="auto">
            <a:xfrm>
              <a:off x="49784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1" name="Line 25"/>
            <p:cNvSpPr>
              <a:spLocks noChangeShapeType="1"/>
            </p:cNvSpPr>
            <p:nvPr/>
          </p:nvSpPr>
          <p:spPr bwMode="auto">
            <a:xfrm>
              <a:off x="49784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2" name="Line 26"/>
            <p:cNvSpPr>
              <a:spLocks noChangeShapeType="1"/>
            </p:cNvSpPr>
            <p:nvPr/>
          </p:nvSpPr>
          <p:spPr bwMode="auto">
            <a:xfrm>
              <a:off x="49784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3" name="Text Box 27"/>
            <p:cNvSpPr txBox="1">
              <a:spLocks noChangeArrowheads="1"/>
            </p:cNvSpPr>
            <p:nvPr/>
          </p:nvSpPr>
          <p:spPr bwMode="auto">
            <a:xfrm>
              <a:off x="52832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504" name="Text Box 28"/>
            <p:cNvSpPr txBox="1">
              <a:spLocks noChangeArrowheads="1"/>
            </p:cNvSpPr>
            <p:nvPr/>
          </p:nvSpPr>
          <p:spPr bwMode="auto">
            <a:xfrm>
              <a:off x="49784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505" name="Text Box 30"/>
            <p:cNvSpPr txBox="1">
              <a:spLocks noChangeArrowheads="1"/>
            </p:cNvSpPr>
            <p:nvPr/>
          </p:nvSpPr>
          <p:spPr bwMode="auto">
            <a:xfrm>
              <a:off x="49784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19482" name="Rectangle 32"/>
            <p:cNvSpPr>
              <a:spLocks noChangeArrowheads="1"/>
            </p:cNvSpPr>
            <p:nvPr/>
          </p:nvSpPr>
          <p:spPr bwMode="auto">
            <a:xfrm>
              <a:off x="6807200" y="4249738"/>
              <a:ext cx="1143000" cy="2133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20507" name="Line 33"/>
            <p:cNvSpPr>
              <a:spLocks noChangeShapeType="1"/>
            </p:cNvSpPr>
            <p:nvPr/>
          </p:nvSpPr>
          <p:spPr bwMode="auto">
            <a:xfrm>
              <a:off x="6807200" y="461327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8" name="Line 34"/>
            <p:cNvSpPr>
              <a:spLocks noChangeShapeType="1"/>
            </p:cNvSpPr>
            <p:nvPr/>
          </p:nvSpPr>
          <p:spPr bwMode="auto">
            <a:xfrm>
              <a:off x="6807200" y="502443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09" name="Line 35"/>
            <p:cNvSpPr>
              <a:spLocks noChangeShapeType="1"/>
            </p:cNvSpPr>
            <p:nvPr/>
          </p:nvSpPr>
          <p:spPr bwMode="auto">
            <a:xfrm>
              <a:off x="6807200" y="59563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10" name="Text Box 36"/>
            <p:cNvSpPr txBox="1">
              <a:spLocks noChangeArrowheads="1"/>
            </p:cNvSpPr>
            <p:nvPr/>
          </p:nvSpPr>
          <p:spPr bwMode="auto">
            <a:xfrm>
              <a:off x="7112000" y="4249738"/>
              <a:ext cx="441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OS</a:t>
              </a:r>
            </a:p>
          </p:txBody>
        </p:sp>
        <p:sp>
          <p:nvSpPr>
            <p:cNvPr id="20511" name="Text Box 37"/>
            <p:cNvSpPr txBox="1">
              <a:spLocks noChangeArrowheads="1"/>
            </p:cNvSpPr>
            <p:nvPr/>
          </p:nvSpPr>
          <p:spPr bwMode="auto">
            <a:xfrm>
              <a:off x="6807200" y="46942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5</a:t>
              </a:r>
            </a:p>
          </p:txBody>
        </p:sp>
        <p:sp>
          <p:nvSpPr>
            <p:cNvPr id="20512" name="Text Box 38"/>
            <p:cNvSpPr txBox="1">
              <a:spLocks noChangeArrowheads="1"/>
            </p:cNvSpPr>
            <p:nvPr/>
          </p:nvSpPr>
          <p:spPr bwMode="auto">
            <a:xfrm>
              <a:off x="6807200" y="50117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9</a:t>
              </a:r>
            </a:p>
          </p:txBody>
        </p:sp>
        <p:sp>
          <p:nvSpPr>
            <p:cNvPr id="20513" name="Text Box 39"/>
            <p:cNvSpPr txBox="1">
              <a:spLocks noChangeArrowheads="1"/>
            </p:cNvSpPr>
            <p:nvPr/>
          </p:nvSpPr>
          <p:spPr bwMode="auto">
            <a:xfrm>
              <a:off x="6807200" y="5973763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2</a:t>
              </a:r>
            </a:p>
          </p:txBody>
        </p:sp>
        <p:sp>
          <p:nvSpPr>
            <p:cNvPr id="20514" name="Rectangle 41"/>
            <p:cNvSpPr>
              <a:spLocks noChangeArrowheads="1"/>
            </p:cNvSpPr>
            <p:nvPr/>
          </p:nvSpPr>
          <p:spPr bwMode="auto">
            <a:xfrm>
              <a:off x="3149600" y="5011738"/>
              <a:ext cx="1143000" cy="9906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15" name="Rectangle 42"/>
            <p:cNvSpPr>
              <a:spLocks noChangeArrowheads="1"/>
            </p:cNvSpPr>
            <p:nvPr/>
          </p:nvSpPr>
          <p:spPr bwMode="auto">
            <a:xfrm>
              <a:off x="4978400" y="5392738"/>
              <a:ext cx="1143000" cy="6096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16" name="Text Box 43"/>
            <p:cNvSpPr txBox="1">
              <a:spLocks noChangeArrowheads="1"/>
            </p:cNvSpPr>
            <p:nvPr/>
          </p:nvSpPr>
          <p:spPr bwMode="auto">
            <a:xfrm>
              <a:off x="4978400" y="50117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9</a:t>
              </a:r>
            </a:p>
          </p:txBody>
        </p:sp>
        <p:sp>
          <p:nvSpPr>
            <p:cNvPr id="20517" name="Rectangle 44"/>
            <p:cNvSpPr>
              <a:spLocks noChangeArrowheads="1"/>
            </p:cNvSpPr>
            <p:nvPr/>
          </p:nvSpPr>
          <p:spPr bwMode="auto">
            <a:xfrm>
              <a:off x="6807200" y="5697538"/>
              <a:ext cx="1143000" cy="3048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18" name="Line 45"/>
            <p:cNvSpPr>
              <a:spLocks noChangeShapeType="1"/>
            </p:cNvSpPr>
            <p:nvPr/>
          </p:nvSpPr>
          <p:spPr bwMode="auto">
            <a:xfrm>
              <a:off x="6807200" y="5348288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519" name="Text Box 46"/>
            <p:cNvSpPr txBox="1">
              <a:spLocks noChangeArrowheads="1"/>
            </p:cNvSpPr>
            <p:nvPr/>
          </p:nvSpPr>
          <p:spPr bwMode="auto">
            <a:xfrm>
              <a:off x="6807200" y="5392738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latin typeface="Helvetica" pitchFamily="34" charset="0"/>
                </a:rPr>
                <a:t>process 10</a:t>
              </a:r>
            </a:p>
          </p:txBody>
        </p:sp>
        <p:sp>
          <p:nvSpPr>
            <p:cNvPr id="20520" name="AutoShape 47"/>
            <p:cNvSpPr>
              <a:spLocks noChangeArrowheads="1"/>
            </p:cNvSpPr>
            <p:nvPr/>
          </p:nvSpPr>
          <p:spPr bwMode="auto">
            <a:xfrm>
              <a:off x="2540000" y="5392738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21" name="AutoShape 48"/>
            <p:cNvSpPr>
              <a:spLocks noChangeArrowheads="1"/>
            </p:cNvSpPr>
            <p:nvPr/>
          </p:nvSpPr>
          <p:spPr bwMode="auto">
            <a:xfrm>
              <a:off x="4368800" y="5392738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522" name="AutoShape 49"/>
            <p:cNvSpPr>
              <a:spLocks noChangeArrowheads="1"/>
            </p:cNvSpPr>
            <p:nvPr/>
          </p:nvSpPr>
          <p:spPr bwMode="auto">
            <a:xfrm>
              <a:off x="6197600" y="5392738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4384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Dynamic Storage-Allocation Problem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4225" y="1771650"/>
            <a:ext cx="7977188" cy="22923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First-fit</a:t>
            </a:r>
            <a:r>
              <a:rPr lang="en-US" altLang="zh-TW" sz="2400" dirty="0">
                <a:ea typeface="ＭＳ Ｐゴシック" pitchFamily="34" charset="-128"/>
              </a:rPr>
              <a:t>:  Allocate the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first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hole </a:t>
            </a:r>
            <a:r>
              <a:rPr lang="en-US" altLang="zh-TW" sz="2400" dirty="0">
                <a:ea typeface="ＭＳ Ｐゴシック" pitchFamily="34" charset="-128"/>
              </a:rPr>
              <a:t>that is big enough</a:t>
            </a:r>
          </a:p>
          <a:p>
            <a:pPr>
              <a:lnSpc>
                <a:spcPct val="90000"/>
              </a:lnSpc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Best-fit</a:t>
            </a:r>
            <a:r>
              <a:rPr lang="en-US" altLang="zh-TW" sz="2400" dirty="0">
                <a:ea typeface="ＭＳ Ｐゴシック" pitchFamily="34" charset="-128"/>
              </a:rPr>
              <a:t>:  Allocate the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smallest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hole </a:t>
            </a:r>
            <a:r>
              <a:rPr lang="en-US" altLang="zh-TW" sz="2400" dirty="0">
                <a:ea typeface="ＭＳ Ｐゴシック" pitchFamily="34" charset="-128"/>
              </a:rPr>
              <a:t>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>
                <a:ea typeface="ＭＳ Ｐゴシック" pitchFamily="34" charset="-128"/>
              </a:rPr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Worst-fit</a:t>
            </a:r>
            <a:r>
              <a:rPr lang="en-US" altLang="zh-TW" sz="2400" dirty="0">
                <a:ea typeface="ＭＳ Ｐゴシック" pitchFamily="34" charset="-128"/>
              </a:rPr>
              <a:t>:  Allocate the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largest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hole</a:t>
            </a:r>
            <a:r>
              <a:rPr lang="en-US" altLang="zh-TW" sz="2400" dirty="0">
                <a:ea typeface="ＭＳ Ｐゴシック" pitchFamily="34" charset="-128"/>
              </a:rPr>
              <a:t>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>
                <a:ea typeface="ＭＳ Ｐゴシック" pitchFamily="34" charset="-128"/>
              </a:rPr>
              <a:t>Produces the largest leftover</a:t>
            </a:r>
            <a:r>
              <a:rPr lang="zh-TW" altLang="en-US" sz="2400" dirty="0">
                <a:ea typeface="ＭＳ Ｐゴシック" pitchFamily="34" charset="-128"/>
              </a:rPr>
              <a:t>殘餘</a:t>
            </a:r>
            <a:r>
              <a:rPr lang="en-US" altLang="zh-TW" sz="2400" dirty="0">
                <a:ea typeface="ＭＳ Ｐゴシック" pitchFamily="34" charset="-128"/>
              </a:rPr>
              <a:t> hole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684976" y="1128861"/>
            <a:ext cx="78422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How to satisfy a request of size </a:t>
            </a:r>
            <a:r>
              <a:rPr lang="en-US" altLang="zh-TW" sz="2400" b="1" i="1" dirty="0">
                <a:latin typeface="Candara" pitchFamily="34" charset="0"/>
              </a:rPr>
              <a:t>n</a:t>
            </a:r>
            <a:r>
              <a:rPr lang="en-US" altLang="zh-TW" sz="2400" b="1" dirty="0">
                <a:latin typeface="Candara" pitchFamily="34" charset="0"/>
              </a:rPr>
              <a:t> from a list of free holes ?</a:t>
            </a: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762000" y="4701808"/>
            <a:ext cx="78835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  <p:bldP spid="2150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325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ＭＳ Ｐゴシック" pitchFamily="34" charset="-128"/>
              </a:rPr>
              <a:t>Chapter 8:  Memory Management Strategies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8700" y="1262063"/>
            <a:ext cx="7351713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Background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Swapping 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Contiguous</a:t>
            </a:r>
            <a:r>
              <a:rPr lang="zh-TW" altLang="en-US" sz="2800" dirty="0">
                <a:ea typeface="ＭＳ Ｐゴシック" pitchFamily="34" charset="-128"/>
              </a:rPr>
              <a:t>鄰近的</a:t>
            </a:r>
            <a:r>
              <a:rPr lang="en-US" altLang="zh-TW" sz="2800" dirty="0">
                <a:ea typeface="ＭＳ Ｐゴシック" pitchFamily="34" charset="-128"/>
              </a:rPr>
              <a:t> Memory Allocation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Paging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Structure of the Page Table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Segmentation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Example: The Intel Pentium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Fragmentation</a:t>
            </a:r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79450" y="806768"/>
            <a:ext cx="8464550" cy="448310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External Fragmentation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total memory space exists to satisfy a request, but it is not contiguous</a:t>
            </a:r>
            <a:r>
              <a:rPr lang="zh-TW" altLang="en-US" sz="2400" dirty="0">
                <a:ea typeface="ＭＳ Ｐゴシック" pitchFamily="34" charset="-128"/>
              </a:rPr>
              <a:t>鄰近的</a:t>
            </a:r>
            <a:endParaRPr lang="en-US" altLang="zh-TW" sz="2400" dirty="0">
              <a:ea typeface="ＭＳ Ｐゴシック" pitchFamily="34" charset="-128"/>
            </a:endParaRPr>
          </a:p>
          <a:p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Internal Fragmentation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Reduce external (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非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internal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，別人不能用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!!!) </a:t>
            </a:r>
            <a:r>
              <a:rPr lang="en-US" altLang="zh-TW" sz="2400" dirty="0">
                <a:ea typeface="ＭＳ Ｐゴシック" pitchFamily="34" charset="-128"/>
              </a:rPr>
              <a:t>fragmentation by 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compaction</a:t>
            </a:r>
            <a:r>
              <a:rPr lang="zh-TW" altLang="en-US" sz="2400" b="1" dirty="0">
                <a:solidFill>
                  <a:srgbClr val="FF0000"/>
                </a:solidFill>
                <a:ea typeface="ＭＳ Ｐゴシック" pitchFamily="34" charset="-128"/>
              </a:rPr>
              <a:t> 壓實</a:t>
            </a:r>
            <a:endParaRPr lang="en-US" altLang="zh-TW" sz="2400" b="1" dirty="0">
              <a:solidFill>
                <a:srgbClr val="FF0000"/>
              </a:solidFill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Shuffle</a:t>
            </a:r>
            <a:r>
              <a:rPr lang="zh-TW" altLang="en-US" sz="2400" dirty="0">
                <a:ea typeface="ＭＳ Ｐゴシック" pitchFamily="34" charset="-128"/>
              </a:rPr>
              <a:t>洗牌 移動</a:t>
            </a:r>
            <a:r>
              <a:rPr lang="en-US" altLang="zh-TW" sz="2400" dirty="0">
                <a:ea typeface="ＭＳ Ｐゴシック" pitchFamily="34" charset="-128"/>
              </a:rPr>
              <a:t> memory contents to place all free memory together in one large block  </a:t>
            </a:r>
            <a:r>
              <a:rPr lang="zh-TW" altLang="en-US" sz="2400" dirty="0">
                <a:ea typeface="ＭＳ Ｐゴシック" pitchFamily="34" charset="-128"/>
              </a:rPr>
              <a:t>集合碎片</a:t>
            </a:r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Compaction is possible </a:t>
            </a:r>
            <a:r>
              <a:rPr lang="en-US" altLang="zh-TW" sz="2400" i="1" dirty="0">
                <a:ea typeface="ＭＳ Ｐゴシック" pitchFamily="34" charset="-128"/>
              </a:rPr>
              <a:t>only</a:t>
            </a:r>
            <a:r>
              <a:rPr lang="en-US" altLang="zh-TW" sz="2400" dirty="0">
                <a:ea typeface="ＭＳ Ｐゴシック" pitchFamily="34" charset="-128"/>
              </a:rPr>
              <a:t> if relocation is dynamic, and is done at execution time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I/O problem </a:t>
            </a:r>
            <a:r>
              <a:rPr lang="zh-TW" altLang="en-US" sz="2400" dirty="0"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- </a:t>
            </a:r>
            <a:r>
              <a:rPr lang="en-US" altLang="zh-TW" dirty="0">
                <a:ea typeface="ＭＳ Ｐゴシック" pitchFamily="34" charset="-128"/>
              </a:rPr>
              <a:t>mem</a:t>
            </a:r>
            <a:r>
              <a:rPr lang="zh-TW" altLang="en-US" dirty="0">
                <a:ea typeface="ＭＳ Ｐゴシック" pitchFamily="34" charset="-128"/>
              </a:rPr>
              <a:t>區塊處於</a:t>
            </a:r>
            <a:r>
              <a:rPr lang="en-US" altLang="zh-TW" sz="2400" dirty="0">
                <a:ea typeface="ＭＳ Ｐゴシック" pitchFamily="34" charset="-128"/>
              </a:rPr>
              <a:t>IO</a:t>
            </a:r>
            <a:r>
              <a:rPr lang="zh-TW" altLang="en-US" sz="2400" dirty="0">
                <a:ea typeface="ＭＳ Ｐゴシック" pitchFamily="34" charset="-128"/>
              </a:rPr>
              <a:t>時不能搬動</a:t>
            </a:r>
            <a:endParaRPr lang="en-US" altLang="zh-TW" sz="2400" dirty="0">
              <a:ea typeface="ＭＳ Ｐゴシック" pitchFamily="34" charset="-128"/>
            </a:endParaRPr>
          </a:p>
          <a:p>
            <a:pPr lvl="2"/>
            <a:r>
              <a:rPr lang="zh-TW" altLang="en-US" sz="2000" dirty="0">
                <a:ea typeface="ＭＳ Ｐゴシック" pitchFamily="34" charset="-128"/>
              </a:rPr>
              <a:t>法一    </a:t>
            </a:r>
            <a:r>
              <a:rPr lang="en-US" altLang="zh-TW" sz="2000" dirty="0">
                <a:ea typeface="ＭＳ Ｐゴシック" pitchFamily="34" charset="-128"/>
              </a:rPr>
              <a:t>Latch</a:t>
            </a:r>
            <a:r>
              <a:rPr lang="zh-TW" altLang="en-US" sz="2000" dirty="0">
                <a:ea typeface="ＭＳ Ｐゴシック" pitchFamily="34" charset="-128"/>
              </a:rPr>
              <a:t>門閂</a:t>
            </a:r>
            <a:r>
              <a:rPr lang="en-US" altLang="zh-TW" sz="2000" dirty="0">
                <a:ea typeface="ＭＳ Ｐゴシック" pitchFamily="34" charset="-128"/>
              </a:rPr>
              <a:t> job in memory while it is involved in I/O</a:t>
            </a:r>
          </a:p>
          <a:p>
            <a:pPr lvl="2"/>
            <a:r>
              <a:rPr lang="zh-TW" altLang="en-US" sz="2000" dirty="0">
                <a:ea typeface="ＭＳ Ｐゴシック" pitchFamily="34" charset="-128"/>
              </a:rPr>
              <a:t>法二    </a:t>
            </a:r>
            <a:r>
              <a:rPr lang="en-US" altLang="zh-TW" sz="2000" dirty="0">
                <a:ea typeface="ＭＳ Ｐゴシック" pitchFamily="34" charset="-128"/>
              </a:rPr>
              <a:t>Do I/O only into OS buffers</a:t>
            </a:r>
            <a:r>
              <a:rPr lang="zh-TW" altLang="en-US" sz="2000" dirty="0">
                <a:ea typeface="ＭＳ Ｐゴシック" pitchFamily="34" charset="-128"/>
              </a:rPr>
              <a:t>  </a:t>
            </a:r>
            <a:endParaRPr lang="en-US" altLang="zh-TW" sz="20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Paging</a:t>
            </a:r>
          </a:p>
        </p:txBody>
      </p:sp>
      <p:sp>
        <p:nvSpPr>
          <p:cNvPr id="2355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4038" y="933450"/>
            <a:ext cx="8589962" cy="4524375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Physical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address space of a process can be noncontiguous</a:t>
            </a:r>
            <a:r>
              <a:rPr lang="en-US" altLang="zh-TW" sz="2400" dirty="0">
                <a:ea typeface="ＭＳ Ｐゴシック" pitchFamily="34" charset="-128"/>
              </a:rPr>
              <a:t>; process is allocated physical memory whenever the latter is available</a:t>
            </a:r>
            <a:r>
              <a:rPr lang="zh-TW" altLang="en-US" sz="2400" dirty="0">
                <a:ea typeface="ＭＳ Ｐゴシック" pitchFamily="34" charset="-128"/>
              </a:rPr>
              <a:t>   </a:t>
            </a:r>
            <a:endParaRPr lang="en-US" altLang="zh-TW" sz="2400" dirty="0">
              <a:ea typeface="ＭＳ Ｐゴシック" pitchFamily="34" charset="-128"/>
            </a:endParaRPr>
          </a:p>
          <a:p>
            <a:r>
              <a:rPr lang="en-US" altLang="zh-TW" dirty="0">
                <a:ea typeface="ＭＳ Ｐゴシック" pitchFamily="34" charset="-128"/>
              </a:rPr>
              <a:t>Paging avoids external fragmentation and the needs for compaction.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Divide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physical memory</a:t>
            </a:r>
            <a:r>
              <a:rPr lang="en-US" altLang="zh-TW" sz="2400" dirty="0">
                <a:ea typeface="ＭＳ Ｐゴシック" pitchFamily="34" charset="-128"/>
              </a:rPr>
              <a:t> into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fixed-sized</a:t>
            </a:r>
            <a:r>
              <a:rPr lang="en-US" altLang="zh-TW" sz="2400" dirty="0">
                <a:ea typeface="ＭＳ Ｐゴシック" pitchFamily="34" charset="-128"/>
              </a:rPr>
              <a:t> blocks called 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frames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(size is power of 2, between 512 - 8,192 bytes)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Divide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memory </a:t>
            </a:r>
            <a:r>
              <a:rPr lang="en-US" altLang="zh-TW" sz="2400" dirty="0">
                <a:ea typeface="ＭＳ Ｐゴシック" pitchFamily="34" charset="-128"/>
              </a:rPr>
              <a:t>into blocks of same size called 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pages</a:t>
            </a:r>
            <a:endParaRPr lang="en-US" altLang="zh-TW" sz="2400" dirty="0">
              <a:solidFill>
                <a:srgbClr val="FF0000"/>
              </a:solidFill>
              <a:ea typeface="ＭＳ Ｐゴシック" pitchFamily="34" charset="-128"/>
            </a:endParaRPr>
          </a:p>
          <a:p>
            <a:r>
              <a:rPr lang="en-US" altLang="zh-TW" sz="2400" dirty="0">
                <a:ea typeface="ＭＳ Ｐゴシック" pitchFamily="34" charset="-128"/>
              </a:rPr>
              <a:t>Keep track of all free frames   </a:t>
            </a:r>
            <a:r>
              <a:rPr lang="zh-TW" altLang="en-US" sz="2400" dirty="0">
                <a:ea typeface="ＭＳ Ｐゴシック" pitchFamily="34" charset="-128"/>
              </a:rPr>
              <a:t>要分配</a:t>
            </a:r>
            <a:r>
              <a:rPr lang="en-US" altLang="zh-TW" sz="2400" dirty="0">
                <a:ea typeface="ＭＳ Ｐゴシック" pitchFamily="34" charset="-128"/>
              </a:rPr>
              <a:t>so</a:t>
            </a:r>
            <a:r>
              <a:rPr lang="zh-TW" altLang="en-US" sz="2400" dirty="0">
                <a:ea typeface="ＭＳ Ｐゴシック" pitchFamily="34" charset="-128"/>
              </a:rPr>
              <a:t>要記那些空閒</a:t>
            </a:r>
            <a:endParaRPr lang="en-US" altLang="zh-TW" sz="2400" dirty="0">
              <a:ea typeface="ＭＳ Ｐゴシック" pitchFamily="34" charset="-128"/>
            </a:endParaRPr>
          </a:p>
          <a:p>
            <a:r>
              <a:rPr lang="en-US" altLang="zh-TW" sz="2400" dirty="0">
                <a:ea typeface="ＭＳ Ｐゴシック" pitchFamily="34" charset="-128"/>
              </a:rPr>
              <a:t>To run a program of size 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n</a:t>
            </a:r>
            <a:r>
              <a:rPr lang="en-US" altLang="zh-TW" sz="2400" dirty="0">
                <a:ea typeface="ＭＳ Ｐゴシック" pitchFamily="34" charset="-128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pages</a:t>
            </a:r>
            <a:r>
              <a:rPr lang="en-US" altLang="zh-TW" sz="2400" dirty="0">
                <a:ea typeface="ＭＳ Ｐゴシック" pitchFamily="34" charset="-128"/>
              </a:rPr>
              <a:t>, need to find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n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free frames </a:t>
            </a:r>
            <a:r>
              <a:rPr lang="en-US" altLang="zh-TW" sz="2400" dirty="0">
                <a:ea typeface="ＭＳ Ｐゴシック" pitchFamily="34" charset="-128"/>
              </a:rPr>
              <a:t>and load program  </a:t>
            </a:r>
            <a:r>
              <a:rPr lang="zh-TW" altLang="en-US" sz="2400" dirty="0">
                <a:ea typeface="ＭＳ Ｐゴシック" pitchFamily="34" charset="-128"/>
              </a:rPr>
              <a:t>不用連續</a:t>
            </a:r>
            <a:endParaRPr lang="en-US" altLang="zh-TW" sz="2400" dirty="0">
              <a:ea typeface="ＭＳ Ｐゴシック" pitchFamily="34" charset="-128"/>
            </a:endParaRPr>
          </a:p>
          <a:p>
            <a:r>
              <a:rPr lang="en-US" altLang="zh-TW" sz="2400" dirty="0">
                <a:ea typeface="ＭＳ Ｐゴシック" pitchFamily="34" charset="-128"/>
              </a:rPr>
              <a:t>Set up a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page table to translate logical to physical addresses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Internal fragmentation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Address Translation Scheme</a:t>
            </a:r>
          </a:p>
        </p:txBody>
      </p:sp>
      <p:sp>
        <p:nvSpPr>
          <p:cNvPr id="2457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79450" y="1128713"/>
            <a:ext cx="7866063" cy="4483100"/>
          </a:xfrm>
        </p:spPr>
        <p:txBody>
          <a:bodyPr/>
          <a:lstStyle/>
          <a:p>
            <a:r>
              <a:rPr lang="en-US" altLang="zh-TW" sz="2400" dirty="0">
                <a:ea typeface="ＭＳ Ｐゴシック" pitchFamily="34" charset="-128"/>
              </a:rPr>
              <a:t>Address generated by CPU is divided into: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Page number (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p</a:t>
            </a:r>
            <a:r>
              <a:rPr lang="zh-TW" altLang="en-US" sz="2400" b="1" i="1" dirty="0">
                <a:solidFill>
                  <a:srgbClr val="FF0000"/>
                </a:solidFill>
                <a:ea typeface="ＭＳ Ｐゴシック" pitchFamily="34" charset="-128"/>
              </a:rPr>
              <a:t>第幾個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page</a:t>
            </a:r>
            <a:r>
              <a:rPr lang="zh-TW" altLang="en-US" sz="2400" b="1" i="1" dirty="0">
                <a:solidFill>
                  <a:srgbClr val="FF0000"/>
                </a:solidFill>
                <a:ea typeface="ＭＳ Ｐゴシック" pitchFamily="34" charset="-128"/>
              </a:rPr>
              <a:t> 編號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used as an index into a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page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table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which contains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base address </a:t>
            </a:r>
            <a:r>
              <a:rPr lang="en-US" altLang="zh-TW" sz="2400" dirty="0">
                <a:ea typeface="ＭＳ Ｐゴシック" pitchFamily="34" charset="-128"/>
              </a:rPr>
              <a:t>of each page in physical memory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Page offset </a:t>
            </a:r>
            <a:r>
              <a:rPr lang="zh-TW" altLang="en-US" dirty="0">
                <a:solidFill>
                  <a:srgbClr val="FF0000"/>
                </a:solidFill>
                <a:ea typeface="ＭＳ Ｐゴシック" pitchFamily="34" charset="-128"/>
              </a:rPr>
              <a:t>偏移量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(d)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combined with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base address </a:t>
            </a:r>
            <a:r>
              <a:rPr lang="en-US" altLang="zh-TW" sz="2400" dirty="0">
                <a:ea typeface="ＭＳ Ｐゴシック" pitchFamily="34" charset="-128"/>
              </a:rPr>
              <a:t>to define the physical memory address that is sent to the memory unit</a:t>
            </a:r>
            <a:r>
              <a:rPr lang="zh-TW" altLang="en-US" sz="2400" dirty="0">
                <a:ea typeface="ＭＳ Ｐゴシック" pitchFamily="34" charset="-128"/>
              </a:rPr>
              <a:t>       </a:t>
            </a:r>
            <a:r>
              <a:rPr lang="en-US" altLang="zh-TW" sz="2400" dirty="0">
                <a:ea typeface="ＭＳ Ｐゴシック" pitchFamily="34" charset="-128"/>
              </a:rPr>
              <a:t>offset n bit &gt; </a:t>
            </a:r>
            <a:r>
              <a:rPr lang="en-US" altLang="zh-TW" sz="2400" dirty="0" err="1">
                <a:ea typeface="ＭＳ Ｐゴシック" pitchFamily="34" charset="-128"/>
              </a:rPr>
              <a:t>pagesize</a:t>
            </a:r>
            <a:r>
              <a:rPr lang="en-US" altLang="zh-TW" sz="2400" dirty="0">
                <a:ea typeface="ＭＳ Ｐゴシック" pitchFamily="34" charset="-128"/>
              </a:rPr>
              <a:t> 2^n</a:t>
            </a:r>
          </a:p>
          <a:p>
            <a:pPr lvl="1"/>
            <a:endParaRPr lang="en-US" altLang="zh-TW" sz="2400" dirty="0">
              <a:ea typeface="ＭＳ Ｐゴシック" pitchFamily="34" charset="-128"/>
            </a:endParaRPr>
          </a:p>
          <a:p>
            <a:pPr lvl="1"/>
            <a:endParaRPr lang="en-US" altLang="zh-TW" sz="2400" dirty="0">
              <a:ea typeface="ＭＳ Ｐゴシック" pitchFamily="34" charset="-128"/>
            </a:endParaRPr>
          </a:p>
          <a:p>
            <a:pPr lvl="1"/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For given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address space </a:t>
            </a:r>
            <a:r>
              <a:rPr lang="en-US" altLang="zh-TW" sz="3200" dirty="0">
                <a:solidFill>
                  <a:srgbClr val="FF0000"/>
                </a:solidFill>
                <a:ea typeface="ＭＳ Ｐゴシック" pitchFamily="34" charset="-128"/>
              </a:rPr>
              <a:t>2</a:t>
            </a:r>
            <a:r>
              <a:rPr lang="en-US" altLang="zh-TW" sz="3200" i="1" baseline="30000" dirty="0">
                <a:solidFill>
                  <a:srgbClr val="FF0000"/>
                </a:solidFill>
                <a:ea typeface="ＭＳ Ｐゴシック" pitchFamily="34" charset="-128"/>
              </a:rPr>
              <a:t>m</a:t>
            </a:r>
            <a:r>
              <a:rPr lang="en-US" altLang="zh-TW" sz="2400" i="1" baseline="300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i="1" dirty="0">
                <a:ea typeface="ＭＳ Ｐゴシック" pitchFamily="34" charset="-128"/>
              </a:rPr>
              <a:t>and </a:t>
            </a:r>
            <a:r>
              <a:rPr lang="en-US" altLang="zh-TW" sz="2400" i="1" dirty="0">
                <a:solidFill>
                  <a:srgbClr val="FF0000"/>
                </a:solidFill>
                <a:ea typeface="ＭＳ Ｐゴシック" pitchFamily="34" charset="-128"/>
              </a:rPr>
              <a:t>page size</a:t>
            </a:r>
            <a:r>
              <a:rPr lang="en-US" altLang="zh-TW" sz="2400" i="1" baseline="300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3200" i="1" dirty="0">
                <a:solidFill>
                  <a:srgbClr val="FF0000"/>
                </a:solidFill>
                <a:ea typeface="ＭＳ Ｐゴシック" pitchFamily="34" charset="-128"/>
              </a:rPr>
              <a:t>2</a:t>
            </a:r>
            <a:r>
              <a:rPr lang="en-US" altLang="zh-TW" sz="3200" baseline="30000" dirty="0">
                <a:solidFill>
                  <a:srgbClr val="FF0000"/>
                </a:solidFill>
                <a:ea typeface="ＭＳ Ｐゴシック" pitchFamily="34" charset="-128"/>
              </a:rPr>
              <a:t>n</a:t>
            </a:r>
            <a:endParaRPr lang="en-US" altLang="zh-TW" sz="2400" baseline="30000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23556" name="Rectangle 1028"/>
          <p:cNvSpPr>
            <a:spLocks noChangeArrowheads="1"/>
          </p:cNvSpPr>
          <p:nvPr/>
        </p:nvSpPr>
        <p:spPr bwMode="auto">
          <a:xfrm>
            <a:off x="2592388" y="4678363"/>
            <a:ext cx="3105150" cy="4381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TW" altLang="zh-TW" sz="2400" b="1">
              <a:latin typeface="Candara" pitchFamily="34" charset="0"/>
            </a:endParaRPr>
          </a:p>
        </p:txBody>
      </p:sp>
      <p:sp>
        <p:nvSpPr>
          <p:cNvPr id="24581" name="Line 1030"/>
          <p:cNvSpPr>
            <a:spLocks noChangeShapeType="1"/>
          </p:cNvSpPr>
          <p:nvPr/>
        </p:nvSpPr>
        <p:spPr bwMode="auto">
          <a:xfrm>
            <a:off x="4225925" y="433546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sz="2000" b="1">
              <a:latin typeface="Candara" pitchFamily="34" charset="0"/>
            </a:endParaRPr>
          </a:p>
        </p:txBody>
      </p:sp>
      <p:sp>
        <p:nvSpPr>
          <p:cNvPr id="24582" name="Text Box 1031"/>
          <p:cNvSpPr txBox="1">
            <a:spLocks noChangeArrowheads="1"/>
          </p:cNvSpPr>
          <p:nvPr/>
        </p:nvSpPr>
        <p:spPr bwMode="auto">
          <a:xfrm>
            <a:off x="2228035" y="4198293"/>
            <a:ext cx="19415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>
                <a:latin typeface="Candara" pitchFamily="34" charset="0"/>
              </a:rPr>
              <a:t>page number</a:t>
            </a:r>
          </a:p>
        </p:txBody>
      </p:sp>
      <p:sp>
        <p:nvSpPr>
          <p:cNvPr id="24583" name="Text Box 1032"/>
          <p:cNvSpPr txBox="1">
            <a:spLocks noChangeArrowheads="1"/>
          </p:cNvSpPr>
          <p:nvPr/>
        </p:nvSpPr>
        <p:spPr bwMode="auto">
          <a:xfrm>
            <a:off x="4249936" y="4210993"/>
            <a:ext cx="16930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page offset</a:t>
            </a:r>
          </a:p>
        </p:txBody>
      </p:sp>
      <p:sp>
        <p:nvSpPr>
          <p:cNvPr id="24584" name="Text Box 1033"/>
          <p:cNvSpPr txBox="1">
            <a:spLocks noChangeArrowheads="1"/>
          </p:cNvSpPr>
          <p:nvPr/>
        </p:nvSpPr>
        <p:spPr bwMode="auto">
          <a:xfrm>
            <a:off x="3126311" y="4657081"/>
            <a:ext cx="3513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i="1">
                <a:latin typeface="Candara" pitchFamily="34" charset="0"/>
              </a:rPr>
              <a:t>p</a:t>
            </a:r>
            <a:endParaRPr lang="en-US" altLang="zh-TW" sz="2400" b="1">
              <a:latin typeface="Candara" pitchFamily="34" charset="0"/>
            </a:endParaRPr>
          </a:p>
        </p:txBody>
      </p:sp>
      <p:sp>
        <p:nvSpPr>
          <p:cNvPr id="24585" name="Text Box 1035"/>
          <p:cNvSpPr txBox="1">
            <a:spLocks noChangeArrowheads="1"/>
          </p:cNvSpPr>
          <p:nvPr/>
        </p:nvSpPr>
        <p:spPr bwMode="auto">
          <a:xfrm>
            <a:off x="4575698" y="4687243"/>
            <a:ext cx="3513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i="1">
                <a:latin typeface="Candara" pitchFamily="34" charset="0"/>
              </a:rPr>
              <a:t>d</a:t>
            </a:r>
            <a:endParaRPr lang="en-US" altLang="zh-TW" sz="2400" b="1">
              <a:latin typeface="Candara" pitchFamily="34" charset="0"/>
            </a:endParaRPr>
          </a:p>
        </p:txBody>
      </p:sp>
      <p:sp>
        <p:nvSpPr>
          <p:cNvPr id="24586" name="Text Box 1036"/>
          <p:cNvSpPr txBox="1">
            <a:spLocks noChangeArrowheads="1"/>
          </p:cNvSpPr>
          <p:nvPr/>
        </p:nvSpPr>
        <p:spPr bwMode="auto">
          <a:xfrm>
            <a:off x="2774739" y="5104756"/>
            <a:ext cx="12397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i="1" dirty="0">
                <a:latin typeface="Candara" pitchFamily="34" charset="0"/>
              </a:rPr>
              <a:t>m - n</a:t>
            </a:r>
          </a:p>
        </p:txBody>
      </p:sp>
      <p:sp>
        <p:nvSpPr>
          <p:cNvPr id="24587" name="Text Box 1038"/>
          <p:cNvSpPr txBox="1">
            <a:spLocks noChangeArrowheads="1"/>
          </p:cNvSpPr>
          <p:nvPr/>
        </p:nvSpPr>
        <p:spPr bwMode="auto">
          <a:xfrm>
            <a:off x="4549774" y="5114281"/>
            <a:ext cx="39478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i="1" dirty="0">
                <a:latin typeface="Candara" pitchFamily="34" charset="0"/>
              </a:rPr>
              <a:t>n                    m  bits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Paging Hardware</a:t>
            </a:r>
          </a:p>
        </p:txBody>
      </p:sp>
      <p:pic>
        <p:nvPicPr>
          <p:cNvPr id="2560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618" y="1043480"/>
            <a:ext cx="7339340" cy="5060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891861" y="2963920"/>
            <a:ext cx="614856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100551" y="4598279"/>
            <a:ext cx="614856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867806" y="2937645"/>
            <a:ext cx="1035269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637283" y="2443655"/>
            <a:ext cx="1387365" cy="151349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7998373" y="1487217"/>
            <a:ext cx="614856" cy="5202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04484" y="21398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ＭＳ Ｐゴシック" pitchFamily="34" charset="-128"/>
              </a:rPr>
              <a:t>Paging Model of Logical and Physical Memory</a:t>
            </a:r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26627" name="Picture 1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9267" y="1022994"/>
            <a:ext cx="6111602" cy="570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線單箭頭接點 4"/>
          <p:cNvCxnSpPr/>
          <p:nvPr/>
        </p:nvCxnSpPr>
        <p:spPr bwMode="auto">
          <a:xfrm flipH="1" flipV="1">
            <a:off x="4840014" y="2222938"/>
            <a:ext cx="1686910" cy="2049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直線單箭頭接點 7"/>
          <p:cNvCxnSpPr/>
          <p:nvPr/>
        </p:nvCxnSpPr>
        <p:spPr bwMode="auto">
          <a:xfrm flipH="1" flipV="1">
            <a:off x="4929352" y="2580290"/>
            <a:ext cx="1534510" cy="148721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0" name="直線單箭頭接點 9"/>
          <p:cNvCxnSpPr/>
          <p:nvPr/>
        </p:nvCxnSpPr>
        <p:spPr bwMode="auto">
          <a:xfrm flipH="1" flipV="1">
            <a:off x="4876800" y="2921877"/>
            <a:ext cx="1555531" cy="6568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直線單箭頭接點 11"/>
          <p:cNvCxnSpPr/>
          <p:nvPr/>
        </p:nvCxnSpPr>
        <p:spPr bwMode="auto">
          <a:xfrm flipH="1" flipV="1">
            <a:off x="4887310" y="3263462"/>
            <a:ext cx="1655381" cy="252248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28600"/>
            <a:ext cx="8077200" cy="609600"/>
          </a:xfrm>
        </p:spPr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Paging Example</a:t>
            </a:r>
          </a:p>
        </p:txBody>
      </p:sp>
      <p:sp>
        <p:nvSpPr>
          <p:cNvPr id="27651" name="Text Box 5"/>
          <p:cNvSpPr txBox="1">
            <a:spLocks noChangeArrowheads="1"/>
          </p:cNvSpPr>
          <p:nvPr/>
        </p:nvSpPr>
        <p:spPr bwMode="auto">
          <a:xfrm>
            <a:off x="2522428" y="6264768"/>
            <a:ext cx="53130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</a:rPr>
              <a:t>32-byte memory and </a:t>
            </a:r>
            <a:r>
              <a:rPr lang="en-US" altLang="zh-TW" sz="2400" b="1" dirty="0">
                <a:solidFill>
                  <a:srgbClr val="FF0000"/>
                </a:solidFill>
                <a:latin typeface="Candara" pitchFamily="34" charset="0"/>
              </a:rPr>
              <a:t>4-byte pages</a:t>
            </a:r>
          </a:p>
        </p:txBody>
      </p:sp>
      <p:pic>
        <p:nvPicPr>
          <p:cNvPr id="2765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9663" y="1056430"/>
            <a:ext cx="4147261" cy="516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線單箭頭接點 4"/>
          <p:cNvCxnSpPr/>
          <p:nvPr/>
        </p:nvCxnSpPr>
        <p:spPr bwMode="auto">
          <a:xfrm flipH="1" flipV="1">
            <a:off x="4572000" y="2017986"/>
            <a:ext cx="1150883" cy="22544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" name="直線單箭頭接點 5"/>
          <p:cNvCxnSpPr/>
          <p:nvPr/>
        </p:nvCxnSpPr>
        <p:spPr bwMode="auto">
          <a:xfrm flipH="1" flipV="1">
            <a:off x="4587766" y="2238703"/>
            <a:ext cx="1119352" cy="260131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" name="直線單箭頭接點 6"/>
          <p:cNvCxnSpPr/>
          <p:nvPr/>
        </p:nvCxnSpPr>
        <p:spPr bwMode="auto">
          <a:xfrm flipH="1">
            <a:off x="4572000" y="1828800"/>
            <a:ext cx="1119353" cy="6148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直線單箭頭接點 7"/>
          <p:cNvCxnSpPr/>
          <p:nvPr/>
        </p:nvCxnSpPr>
        <p:spPr bwMode="auto">
          <a:xfrm flipH="1">
            <a:off x="4572001" y="2427890"/>
            <a:ext cx="1135116" cy="1576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8" name="群組 17"/>
          <p:cNvGrpSpPr/>
          <p:nvPr/>
        </p:nvGrpSpPr>
        <p:grpSpPr>
          <a:xfrm>
            <a:off x="1135118" y="1355833"/>
            <a:ext cx="5197365" cy="3359249"/>
            <a:chOff x="1135118" y="1355833"/>
            <a:chExt cx="5197365" cy="3359249"/>
          </a:xfrm>
        </p:grpSpPr>
        <p:sp>
          <p:nvSpPr>
            <p:cNvPr id="9" name="Text Box 1036"/>
            <p:cNvSpPr txBox="1">
              <a:spLocks noChangeArrowheads="1"/>
            </p:cNvSpPr>
            <p:nvPr/>
          </p:nvSpPr>
          <p:spPr bwMode="auto">
            <a:xfrm>
              <a:off x="1135118" y="4253417"/>
              <a:ext cx="367336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400" b="1" i="1" dirty="0">
                  <a:latin typeface="Candara" pitchFamily="34" charset="0"/>
                </a:rPr>
                <a:t>(0</a:t>
              </a:r>
              <a:r>
                <a:rPr lang="en-US" altLang="zh-TW" sz="2400" b="1" i="1" dirty="0">
                  <a:solidFill>
                    <a:srgbClr val="FF0000"/>
                  </a:solidFill>
                  <a:latin typeface="Candara" pitchFamily="34" charset="0"/>
                </a:rPr>
                <a:t>p</a:t>
              </a:r>
              <a:r>
                <a:rPr lang="en-US" altLang="zh-TW" sz="2400" b="1" i="1" dirty="0">
                  <a:latin typeface="Candara" pitchFamily="34" charset="0"/>
                </a:rPr>
                <a:t> ,2</a:t>
              </a:r>
              <a:r>
                <a:rPr lang="en-US" altLang="zh-TW" sz="2400" b="1" i="1" dirty="0">
                  <a:solidFill>
                    <a:srgbClr val="FF0000"/>
                  </a:solidFill>
                  <a:latin typeface="Candara" pitchFamily="34" charset="0"/>
                </a:rPr>
                <a:t>d</a:t>
              </a:r>
              <a:r>
                <a:rPr lang="en-US" altLang="zh-TW" sz="2400" b="1" i="1" dirty="0">
                  <a:latin typeface="Candara" pitchFamily="34" charset="0"/>
                </a:rPr>
                <a:t>) </a:t>
              </a:r>
              <a:r>
                <a:rPr lang="en-US" altLang="zh-TW" sz="2400" b="1" i="1" dirty="0">
                  <a:latin typeface="Candara" pitchFamily="34" charset="0"/>
                  <a:sym typeface="Wingdings" pitchFamily="2" charset="2"/>
                </a:rPr>
                <a:t> 5*</a:t>
              </a:r>
              <a:r>
                <a:rPr lang="en-US" altLang="zh-TW" sz="2400" b="1" i="1" dirty="0">
                  <a:solidFill>
                    <a:srgbClr val="FF0000"/>
                  </a:solidFill>
                  <a:latin typeface="Candara" pitchFamily="34" charset="0"/>
                  <a:sym typeface="Wingdings" pitchFamily="2" charset="2"/>
                </a:rPr>
                <a:t>4</a:t>
              </a:r>
              <a:r>
                <a:rPr lang="en-US" altLang="zh-TW" sz="2400" b="1" i="1" dirty="0">
                  <a:latin typeface="Candara" pitchFamily="34" charset="0"/>
                  <a:sym typeface="Wingdings" pitchFamily="2" charset="2"/>
                </a:rPr>
                <a:t> + 2 = 22</a:t>
              </a:r>
              <a:endParaRPr lang="en-US" altLang="zh-TW" sz="2400" b="1" i="1" dirty="0">
                <a:latin typeface="Candara" pitchFamily="34" charset="0"/>
              </a:endParaRPr>
            </a:p>
          </p:txBody>
        </p:sp>
        <p:sp>
          <p:nvSpPr>
            <p:cNvPr id="10" name="橢圓 9"/>
            <p:cNvSpPr/>
            <p:nvPr/>
          </p:nvSpPr>
          <p:spPr bwMode="auto">
            <a:xfrm>
              <a:off x="2869324" y="1355833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1" name="橢圓 10"/>
            <p:cNvSpPr/>
            <p:nvPr/>
          </p:nvSpPr>
          <p:spPr bwMode="auto">
            <a:xfrm>
              <a:off x="6001407" y="4393323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cxnSp>
          <p:nvCxnSpPr>
            <p:cNvPr id="16" name="直線單箭頭接點 15"/>
            <p:cNvCxnSpPr/>
            <p:nvPr/>
          </p:nvCxnSpPr>
          <p:spPr bwMode="auto">
            <a:xfrm>
              <a:off x="4209393" y="4524703"/>
              <a:ext cx="1734207" cy="157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9" name="群組 18"/>
          <p:cNvGrpSpPr/>
          <p:nvPr/>
        </p:nvGrpSpPr>
        <p:grpSpPr>
          <a:xfrm>
            <a:off x="1129864" y="2091575"/>
            <a:ext cx="5197359" cy="3390773"/>
            <a:chOff x="1129864" y="2091575"/>
            <a:chExt cx="5197359" cy="3390773"/>
          </a:xfrm>
        </p:grpSpPr>
        <p:sp>
          <p:nvSpPr>
            <p:cNvPr id="12" name="橢圓 11"/>
            <p:cNvSpPr/>
            <p:nvPr/>
          </p:nvSpPr>
          <p:spPr bwMode="auto">
            <a:xfrm>
              <a:off x="2848298" y="2091575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3" name="橢圓 12"/>
            <p:cNvSpPr/>
            <p:nvPr/>
          </p:nvSpPr>
          <p:spPr bwMode="auto">
            <a:xfrm>
              <a:off x="5996147" y="5160597"/>
              <a:ext cx="331076" cy="2680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4" name="Text Box 1036"/>
            <p:cNvSpPr txBox="1">
              <a:spLocks noChangeArrowheads="1"/>
            </p:cNvSpPr>
            <p:nvPr/>
          </p:nvSpPr>
          <p:spPr bwMode="auto">
            <a:xfrm>
              <a:off x="1129864" y="5020683"/>
              <a:ext cx="367336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400" b="1" i="1" dirty="0">
                  <a:latin typeface="Candara" pitchFamily="34" charset="0"/>
                </a:rPr>
                <a:t>(1,3) </a:t>
              </a:r>
              <a:r>
                <a:rPr lang="en-US" altLang="zh-TW" sz="2400" b="1" i="1" dirty="0">
                  <a:latin typeface="Candara" pitchFamily="34" charset="0"/>
                  <a:sym typeface="Wingdings" pitchFamily="2" charset="2"/>
                </a:rPr>
                <a:t> 6*4 + 3 = 27</a:t>
              </a:r>
              <a:endParaRPr lang="en-US" altLang="zh-TW" sz="2400" b="1" i="1" dirty="0">
                <a:latin typeface="Candara" pitchFamily="34" charset="0"/>
              </a:endParaRPr>
            </a:p>
          </p:txBody>
        </p:sp>
        <p:cxnSp>
          <p:nvCxnSpPr>
            <p:cNvPr id="17" name="直線單箭頭接點 16"/>
            <p:cNvCxnSpPr/>
            <p:nvPr/>
          </p:nvCxnSpPr>
          <p:spPr bwMode="auto">
            <a:xfrm>
              <a:off x="4251435" y="5276192"/>
              <a:ext cx="1734207" cy="1576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Free Frames</a:t>
            </a:r>
          </a:p>
        </p:txBody>
      </p:sp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1936750" y="6002338"/>
            <a:ext cx="1885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>
                <a:latin typeface="Helvetica" pitchFamily="34" charset="0"/>
              </a:rPr>
              <a:t>Before allocation</a:t>
            </a:r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5351463" y="5964238"/>
            <a:ext cx="1695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>
                <a:latin typeface="Helvetica" pitchFamily="34" charset="0"/>
              </a:rPr>
              <a:t>After allocation</a:t>
            </a:r>
          </a:p>
        </p:txBody>
      </p:sp>
      <p:pic>
        <p:nvPicPr>
          <p:cNvPr id="2867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7175" y="1360488"/>
            <a:ext cx="6202363" cy="444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橢圓 5"/>
          <p:cNvSpPr/>
          <p:nvPr/>
        </p:nvSpPr>
        <p:spPr bwMode="auto">
          <a:xfrm>
            <a:off x="1282261" y="1040524"/>
            <a:ext cx="1508236" cy="154502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029199" y="851338"/>
            <a:ext cx="1529256" cy="13558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173310" y="2427888"/>
            <a:ext cx="536028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463158" y="1539764"/>
            <a:ext cx="536028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452648" y="1991710"/>
            <a:ext cx="551793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468413" y="2412124"/>
            <a:ext cx="536028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447392" y="3731172"/>
            <a:ext cx="572815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452648" y="4640317"/>
            <a:ext cx="562304" cy="44143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5039710" y="4204138"/>
            <a:ext cx="1529256" cy="15502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Implementation of Page Table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2808" y="1028700"/>
            <a:ext cx="8129752" cy="4454525"/>
          </a:xfrm>
        </p:spPr>
        <p:txBody>
          <a:bodyPr/>
          <a:lstStyle/>
          <a:p>
            <a:r>
              <a:rPr lang="en-US" altLang="zh-TW" dirty="0">
                <a:ea typeface="ＭＳ Ｐゴシック" pitchFamily="34" charset="-128"/>
              </a:rPr>
              <a:t>Page table is kept in main memory  </a:t>
            </a:r>
            <a:r>
              <a:rPr lang="zh-TW" altLang="en-US" dirty="0">
                <a:ea typeface="ＭＳ Ｐゴシック" pitchFamily="34" charset="-128"/>
              </a:rPr>
              <a:t>也是放在</a:t>
            </a:r>
            <a:r>
              <a:rPr lang="en-US" altLang="zh-TW" dirty="0">
                <a:ea typeface="ＭＳ Ｐゴシック" pitchFamily="34" charset="-128"/>
              </a:rPr>
              <a:t>mem</a:t>
            </a:r>
          </a:p>
          <a:p>
            <a:r>
              <a:rPr lang="en-US" altLang="zh-TW" b="1" dirty="0">
                <a:solidFill>
                  <a:srgbClr val="FF0000"/>
                </a:solidFill>
                <a:ea typeface="ＭＳ Ｐゴシック" pitchFamily="34" charset="-128"/>
              </a:rPr>
              <a:t>Page-table base register (PTBR)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>
                <a:ea typeface="ＭＳ Ｐゴシック" pitchFamily="34" charset="-128"/>
              </a:rPr>
              <a:t>points to the page table</a:t>
            </a:r>
          </a:p>
          <a:p>
            <a:r>
              <a:rPr lang="en-US" altLang="zh-TW" b="1" dirty="0">
                <a:solidFill>
                  <a:srgbClr val="FF0000"/>
                </a:solidFill>
                <a:ea typeface="ＭＳ Ｐゴシック" pitchFamily="34" charset="-128"/>
              </a:rPr>
              <a:t>Page-table length register</a:t>
            </a:r>
            <a:r>
              <a:rPr lang="zh-TW" altLang="en-US" b="1" dirty="0">
                <a:solidFill>
                  <a:srgbClr val="FF0000"/>
                </a:solidFill>
                <a:ea typeface="ＭＳ Ｐゴシック" pitchFamily="34" charset="-128"/>
              </a:rPr>
              <a:t>暫存器</a:t>
            </a:r>
            <a:r>
              <a:rPr lang="en-US" altLang="zh-TW" b="1" dirty="0">
                <a:solidFill>
                  <a:srgbClr val="FF0000"/>
                </a:solidFill>
                <a:ea typeface="ＭＳ Ｐゴシック" pitchFamily="34" charset="-128"/>
              </a:rPr>
              <a:t> (PRLR)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>
                <a:ea typeface="ＭＳ Ｐゴシック" pitchFamily="34" charset="-128"/>
              </a:rPr>
              <a:t>indicates size of the page table</a:t>
            </a:r>
          </a:p>
          <a:p>
            <a:r>
              <a:rPr lang="en-US" altLang="zh-TW" dirty="0">
                <a:ea typeface="ＭＳ Ｐゴシック" pitchFamily="34" charset="-128"/>
              </a:rPr>
              <a:t>In this scheme every data/instruction access requires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two memory accesses</a:t>
            </a:r>
            <a:r>
              <a:rPr lang="en-US" altLang="zh-TW" dirty="0">
                <a:ea typeface="ＭＳ Ｐゴシック" pitchFamily="34" charset="-128"/>
              </a:rPr>
              <a:t>.  One for the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page table</a:t>
            </a:r>
            <a:r>
              <a:rPr lang="en-US" altLang="zh-TW" dirty="0">
                <a:ea typeface="ＭＳ Ｐゴシック" pitchFamily="34" charset="-128"/>
              </a:rPr>
              <a:t> and one for the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data/instruction</a:t>
            </a:r>
            <a:r>
              <a:rPr lang="en-US" altLang="zh-TW" dirty="0">
                <a:ea typeface="ＭＳ Ｐゴシック" pitchFamily="34" charset="-128"/>
              </a:rPr>
              <a:t>.  pd</a:t>
            </a:r>
            <a:r>
              <a:rPr lang="zh-TW" altLang="en-US" dirty="0">
                <a:ea typeface="ＭＳ Ｐゴシック" pitchFamily="34" charset="-128"/>
              </a:rPr>
              <a:t>去</a:t>
            </a:r>
            <a:r>
              <a:rPr lang="en-US" altLang="zh-TW" dirty="0" err="1">
                <a:ea typeface="ＭＳ Ｐゴシック" pitchFamily="34" charset="-128"/>
              </a:rPr>
              <a:t>tabl</a:t>
            </a:r>
            <a:r>
              <a:rPr lang="zh-TW" altLang="en-US" dirty="0">
                <a:ea typeface="ＭＳ Ｐゴシック" pitchFamily="34" charset="-128"/>
              </a:rPr>
              <a:t>查</a:t>
            </a:r>
            <a:r>
              <a:rPr lang="en-US" altLang="zh-TW" dirty="0">
                <a:ea typeface="ＭＳ Ｐゴシック" pitchFamily="34" charset="-128"/>
              </a:rPr>
              <a:t>frame</a:t>
            </a:r>
            <a:r>
              <a:rPr lang="zh-TW" altLang="en-US" dirty="0">
                <a:ea typeface="ＭＳ Ｐゴシック" pitchFamily="34" charset="-128"/>
              </a:rPr>
              <a:t> 轉</a:t>
            </a:r>
            <a:r>
              <a:rPr lang="en-US" altLang="zh-TW" dirty="0" err="1">
                <a:ea typeface="ＭＳ Ｐゴシック" pitchFamily="34" charset="-128"/>
              </a:rPr>
              <a:t>fd</a:t>
            </a:r>
            <a:r>
              <a:rPr lang="zh-TW" altLang="en-US" dirty="0">
                <a:ea typeface="ＭＳ Ｐゴシック" pitchFamily="34" charset="-128"/>
              </a:rPr>
              <a:t>再去</a:t>
            </a:r>
            <a:r>
              <a:rPr lang="en-US" altLang="zh-TW" dirty="0">
                <a:ea typeface="ＭＳ Ｐゴシック" pitchFamily="34" charset="-128"/>
              </a:rPr>
              <a:t>mem</a:t>
            </a:r>
            <a:r>
              <a:rPr lang="zh-TW" altLang="en-US" dirty="0">
                <a:ea typeface="ＭＳ Ｐゴシック" pitchFamily="34" charset="-128"/>
              </a:rPr>
              <a:t>查</a:t>
            </a:r>
            <a:endParaRPr lang="en-US" altLang="zh-TW" dirty="0">
              <a:ea typeface="ＭＳ Ｐゴシック" pitchFamily="34" charset="-128"/>
            </a:endParaRPr>
          </a:p>
          <a:p>
            <a:r>
              <a:rPr lang="en-US" altLang="zh-TW" dirty="0">
                <a:ea typeface="ＭＳ Ｐゴシック" pitchFamily="34" charset="-128"/>
              </a:rPr>
              <a:t>The two memory access problem can be solved by the use of a special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fast-lookup hardware cache </a:t>
            </a:r>
            <a:r>
              <a:rPr lang="en-US" altLang="zh-TW" dirty="0">
                <a:ea typeface="ＭＳ Ｐゴシック" pitchFamily="34" charset="-128"/>
              </a:rPr>
              <a:t>called </a:t>
            </a:r>
            <a:r>
              <a:rPr lang="en-US" altLang="zh-TW" b="1" dirty="0">
                <a:solidFill>
                  <a:srgbClr val="3366FF"/>
                </a:solidFill>
                <a:ea typeface="ＭＳ Ｐゴシック" pitchFamily="34" charset="-128"/>
              </a:rPr>
              <a:t>associative memory </a:t>
            </a:r>
            <a:r>
              <a:rPr lang="en-US" altLang="zh-TW" dirty="0">
                <a:ea typeface="ＭＳ Ｐゴシック" pitchFamily="34" charset="-128"/>
              </a:rPr>
              <a:t>or </a:t>
            </a:r>
            <a:r>
              <a:rPr lang="en-US" altLang="zh-TW" b="1" dirty="0">
                <a:solidFill>
                  <a:srgbClr val="3366FF"/>
                </a:solidFill>
                <a:ea typeface="ＭＳ Ｐゴシック" pitchFamily="34" charset="-128"/>
              </a:rPr>
              <a:t>translation look-aside buffers (TLBs)</a:t>
            </a:r>
          </a:p>
          <a:p>
            <a:r>
              <a:rPr lang="en-US" altLang="zh-TW" dirty="0">
                <a:ea typeface="ＭＳ Ｐゴシック" pitchFamily="34" charset="-128"/>
              </a:rPr>
              <a:t>Some TLBs store</a:t>
            </a:r>
            <a:r>
              <a:rPr lang="en-US" altLang="zh-TW" b="1" dirty="0">
                <a:ea typeface="ＭＳ Ｐゴシック" pitchFamily="34" charset="-128"/>
              </a:rPr>
              <a:t> </a:t>
            </a:r>
            <a:r>
              <a:rPr lang="en-US" altLang="zh-TW" b="1" dirty="0">
                <a:solidFill>
                  <a:srgbClr val="3366FF"/>
                </a:solidFill>
                <a:ea typeface="ＭＳ Ｐゴシック" pitchFamily="34" charset="-128"/>
              </a:rPr>
              <a:t>address-space identifiers (ASIDs) </a:t>
            </a:r>
            <a:r>
              <a:rPr lang="en-US" altLang="zh-TW" dirty="0">
                <a:ea typeface="ＭＳ Ｐゴシック" pitchFamily="34" charset="-128"/>
              </a:rPr>
              <a:t>in each TLB entry –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uniquely identifies each process </a:t>
            </a:r>
            <a:r>
              <a:rPr lang="en-US" altLang="zh-TW" dirty="0">
                <a:ea typeface="ＭＳ Ｐゴシック" pitchFamily="34" charset="-128"/>
              </a:rPr>
              <a:t>to provide address-space protection for that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Associative Memory</a:t>
            </a:r>
          </a:p>
        </p:txBody>
      </p:sp>
      <p:sp>
        <p:nvSpPr>
          <p:cNvPr id="30723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762000" y="1022725"/>
            <a:ext cx="8050924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Associative memory – provides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parallel search </a:t>
            </a:r>
          </a:p>
          <a:p>
            <a:endParaRPr lang="en-US" altLang="zh-TW" sz="2800" dirty="0">
              <a:solidFill>
                <a:srgbClr val="FF0000"/>
              </a:solidFill>
              <a:ea typeface="ＭＳ Ｐゴシック" pitchFamily="34" charset="-128"/>
            </a:endParaRPr>
          </a:p>
          <a:p>
            <a:endParaRPr lang="en-US" altLang="zh-TW" sz="2800" dirty="0">
              <a:ea typeface="ＭＳ Ｐゴシック" pitchFamily="34" charset="-128"/>
            </a:endParaRPr>
          </a:p>
          <a:p>
            <a:endParaRPr lang="en-US" altLang="zh-TW" sz="2800" dirty="0">
              <a:ea typeface="ＭＳ Ｐゴシック" pitchFamily="34" charset="-128"/>
            </a:endParaRPr>
          </a:p>
          <a:p>
            <a:endParaRPr lang="en-US" altLang="zh-TW" sz="2800" dirty="0">
              <a:ea typeface="ＭＳ Ｐゴシック" pitchFamily="34" charset="-128"/>
            </a:endParaRPr>
          </a:p>
          <a:p>
            <a:pPr>
              <a:buFont typeface="Wingdings" pitchFamily="2" charset="2"/>
              <a:buChar char="n"/>
            </a:pPr>
            <a:r>
              <a:rPr lang="en-US" altLang="zh-TW" sz="2800" dirty="0">
                <a:ea typeface="ＭＳ Ｐゴシック" pitchFamily="34" charset="-128"/>
              </a:rPr>
              <a:t>Address translation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(p, d)</a:t>
            </a:r>
          </a:p>
          <a:p>
            <a:pPr marL="628650" lvl="1"/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If p is in associative register, get frame # out</a:t>
            </a:r>
          </a:p>
          <a:p>
            <a:pPr marL="628650" lvl="1"/>
            <a:r>
              <a:rPr lang="en-US" altLang="zh-TW" sz="2800" dirty="0">
                <a:ea typeface="ＭＳ Ｐゴシック" pitchFamily="34" charset="-128"/>
              </a:rPr>
              <a:t>Otherwise get frame # from page table in memory</a:t>
            </a:r>
          </a:p>
          <a:p>
            <a:pPr marL="628650" lvl="1"/>
            <a:endParaRPr lang="en-US" altLang="zh-TW" sz="2800" dirty="0">
              <a:ea typeface="ＭＳ Ｐゴシック" pitchFamily="34" charset="-128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3108325" y="1741099"/>
            <a:ext cx="3355537" cy="2034226"/>
            <a:chOff x="3108325" y="1741099"/>
            <a:chExt cx="3355537" cy="2034226"/>
          </a:xfrm>
        </p:grpSpPr>
        <p:sp>
          <p:nvSpPr>
            <p:cNvPr id="29700" name="Rectangle 2052"/>
            <p:cNvSpPr>
              <a:spLocks noChangeArrowheads="1"/>
            </p:cNvSpPr>
            <p:nvPr/>
          </p:nvSpPr>
          <p:spPr bwMode="auto">
            <a:xfrm>
              <a:off x="3108325" y="2198299"/>
              <a:ext cx="2895600" cy="1219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30725" name="Line 2053"/>
            <p:cNvSpPr>
              <a:spLocks noChangeShapeType="1"/>
            </p:cNvSpPr>
            <p:nvPr/>
          </p:nvSpPr>
          <p:spPr bwMode="auto">
            <a:xfrm>
              <a:off x="4556125" y="1741099"/>
              <a:ext cx="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729" name="Rectangle 2057"/>
            <p:cNvSpPr>
              <a:spLocks noChangeArrowheads="1"/>
            </p:cNvSpPr>
            <p:nvPr/>
          </p:nvSpPr>
          <p:spPr bwMode="auto">
            <a:xfrm>
              <a:off x="3314700" y="1783962"/>
              <a:ext cx="1295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 sz="2400" b="1">
                  <a:latin typeface="Candara" pitchFamily="34" charset="0"/>
                </a:rPr>
                <a:t>Page #</a:t>
              </a:r>
            </a:p>
          </p:txBody>
        </p:sp>
        <p:sp>
          <p:nvSpPr>
            <p:cNvPr id="30730" name="Rectangle 2058"/>
            <p:cNvSpPr>
              <a:spLocks noChangeArrowheads="1"/>
            </p:cNvSpPr>
            <p:nvPr/>
          </p:nvSpPr>
          <p:spPr bwMode="auto">
            <a:xfrm>
              <a:off x="4686300" y="1783962"/>
              <a:ext cx="1295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 sz="2400" b="1" dirty="0">
                  <a:latin typeface="Candara" pitchFamily="34" charset="0"/>
                </a:rPr>
                <a:t>Frame #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704896" y="2144109"/>
              <a:ext cx="27589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lain" startAt="3"/>
              </a:pPr>
              <a:r>
                <a:rPr lang="en-US" altLang="zh-TW" sz="2000" b="1" dirty="0">
                  <a:latin typeface="Candara" pitchFamily="34" charset="0"/>
                </a:rPr>
                <a:t>                   8</a:t>
              </a:r>
            </a:p>
            <a:p>
              <a:pPr marL="342900" indent="-342900">
                <a:buAutoNum type="arabicPlain" startAt="3"/>
              </a:pPr>
              <a:r>
                <a:rPr lang="en-US" altLang="zh-TW" sz="2000" b="1" dirty="0">
                  <a:latin typeface="Candara" pitchFamily="34" charset="0"/>
                </a:rPr>
                <a:t>                  10</a:t>
              </a:r>
            </a:p>
            <a:p>
              <a:pPr marL="342900" indent="-342900">
                <a:buAutoNum type="arabicPlain" startAt="6"/>
              </a:pPr>
              <a:r>
                <a:rPr lang="en-US" altLang="zh-TW" sz="2000" b="1" dirty="0">
                  <a:latin typeface="Candara" pitchFamily="34" charset="0"/>
                </a:rPr>
                <a:t>                   5</a:t>
              </a:r>
            </a:p>
            <a:p>
              <a:pPr marL="342900" indent="-342900"/>
              <a:r>
                <a:rPr lang="en-US" altLang="zh-TW" sz="2000" b="1" dirty="0">
                  <a:latin typeface="Candara" pitchFamily="34" charset="0"/>
                </a:rPr>
                <a:t>10                      7</a:t>
              </a:r>
            </a:p>
            <a:p>
              <a:pPr marL="342900" indent="-342900">
                <a:buAutoNum type="arabicPlain" startAt="3"/>
              </a:pPr>
              <a:endParaRPr lang="zh-TW" altLang="en-US" sz="2000" b="1" dirty="0">
                <a:latin typeface="Candara" pitchFamily="34" charset="0"/>
              </a:endParaRPr>
            </a:p>
          </p:txBody>
        </p:sp>
        <p:sp>
          <p:nvSpPr>
            <p:cNvPr id="30726" name="Line 2054"/>
            <p:cNvSpPr>
              <a:spLocks noChangeShapeType="1"/>
            </p:cNvSpPr>
            <p:nvPr/>
          </p:nvSpPr>
          <p:spPr bwMode="auto">
            <a:xfrm>
              <a:off x="3108325" y="2503099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2400" b="1">
                <a:latin typeface="Candara" pitchFamily="34" charset="0"/>
              </a:endParaRPr>
            </a:p>
          </p:txBody>
        </p:sp>
        <p:sp>
          <p:nvSpPr>
            <p:cNvPr id="30727" name="Line 2055"/>
            <p:cNvSpPr>
              <a:spLocks noChangeShapeType="1"/>
            </p:cNvSpPr>
            <p:nvPr/>
          </p:nvSpPr>
          <p:spPr bwMode="auto">
            <a:xfrm>
              <a:off x="3108325" y="2807899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728" name="Line 2056"/>
            <p:cNvSpPr>
              <a:spLocks noChangeShapeType="1"/>
            </p:cNvSpPr>
            <p:nvPr/>
          </p:nvSpPr>
          <p:spPr bwMode="auto">
            <a:xfrm>
              <a:off x="3108325" y="3125835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1623848" y="2643353"/>
            <a:ext cx="5970831" cy="551786"/>
            <a:chOff x="1623848" y="2643353"/>
            <a:chExt cx="5970831" cy="551786"/>
          </a:xfrm>
        </p:grpSpPr>
        <p:sp>
          <p:nvSpPr>
            <p:cNvPr id="12" name="文字方塊 11"/>
            <p:cNvSpPr txBox="1"/>
            <p:nvPr/>
          </p:nvSpPr>
          <p:spPr>
            <a:xfrm>
              <a:off x="1623848" y="2664373"/>
              <a:ext cx="877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latin typeface="Candara" pitchFamily="34" charset="0"/>
                </a:rPr>
                <a:t> p = 6</a:t>
              </a:r>
              <a:endParaRPr lang="zh-TW" altLang="en-US" sz="2400" b="1" dirty="0">
                <a:latin typeface="Candara" pitchFamily="34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6600496" y="2643353"/>
              <a:ext cx="994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latin typeface="Candara" pitchFamily="34" charset="0"/>
                </a:rPr>
                <a:t> F# = 5</a:t>
              </a:r>
              <a:endParaRPr lang="zh-TW" altLang="en-US" sz="2400" b="1" dirty="0">
                <a:latin typeface="Candara" pitchFamily="34" charset="0"/>
              </a:endParaRPr>
            </a:p>
          </p:txBody>
        </p:sp>
        <p:sp>
          <p:nvSpPr>
            <p:cNvPr id="14" name="橢圓 13"/>
            <p:cNvSpPr/>
            <p:nvPr/>
          </p:nvSpPr>
          <p:spPr bwMode="auto">
            <a:xfrm>
              <a:off x="3636579" y="2774730"/>
              <a:ext cx="446690" cy="40990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6" name="橢圓 15"/>
            <p:cNvSpPr/>
            <p:nvPr/>
          </p:nvSpPr>
          <p:spPr bwMode="auto">
            <a:xfrm>
              <a:off x="5034493" y="2785236"/>
              <a:ext cx="446690" cy="40990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Paging Hardware With TLB</a:t>
            </a:r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3174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4425" y="1181100"/>
            <a:ext cx="6869113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653861" y="1765738"/>
            <a:ext cx="1807780" cy="249095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367048" y="2664373"/>
            <a:ext cx="867104" cy="64113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2564523" y="4661338"/>
            <a:ext cx="1045779" cy="64113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849" y="1083656"/>
            <a:ext cx="8108247" cy="4440238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To provide a detailed description of various ways of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organizing memory hardware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To discuss various memory-management techniques, including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paging</a:t>
            </a:r>
            <a:r>
              <a:rPr lang="en-US" altLang="zh-TW" sz="2800" dirty="0">
                <a:ea typeface="ＭＳ Ｐゴシック" pitchFamily="34" charset="-128"/>
              </a:rPr>
              <a:t> and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segmentation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To provide a detailed description of the Intel Pentium, which supports both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pure segmentation </a:t>
            </a:r>
            <a:r>
              <a:rPr lang="en-US" altLang="zh-TW" sz="2800" dirty="0">
                <a:ea typeface="ＭＳ Ｐゴシック" pitchFamily="34" charset="-128"/>
              </a:rPr>
              <a:t>and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segmentation with paging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Effective Access Time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38238"/>
            <a:ext cx="7888288" cy="4432300"/>
          </a:xfrm>
        </p:spPr>
        <p:txBody>
          <a:bodyPr/>
          <a:lstStyle/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</a:rPr>
              <a:t>Associative Lookup =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 time unit  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非常短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1 clock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Assume memory cycle time is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1 microsecond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  長</a:t>
            </a:r>
            <a:endParaRPr lang="en-US" altLang="zh-TW" sz="2800" dirty="0">
              <a:solidFill>
                <a:srgbClr val="FF0000"/>
              </a:solidFill>
              <a:ea typeface="ＭＳ Ｐゴシック" pitchFamily="34" charset="-128"/>
              <a:sym typeface="Symbol" pitchFamily="18" charset="2"/>
            </a:endParaRPr>
          </a:p>
          <a:p>
            <a:pPr>
              <a:tabLst>
                <a:tab pos="2063750" algn="l"/>
                <a:tab pos="2568575" algn="l"/>
              </a:tabLst>
            </a:pP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步驟多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1 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把</a:t>
            </a:r>
            <a:r>
              <a:rPr lang="en-US" altLang="zh-TW" sz="2800" dirty="0" err="1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addr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放到</a:t>
            </a:r>
            <a:r>
              <a:rPr lang="en-US" altLang="zh-TW" sz="2800" dirty="0" err="1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addr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 box 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然後給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signal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說要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read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 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data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才會從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data box</a:t>
            </a:r>
            <a:r>
              <a:rPr lang="zh-TW" altLang="en-US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跑出來 </a:t>
            </a:r>
            <a:endParaRPr lang="en-US" altLang="zh-TW" sz="2800" dirty="0">
              <a:solidFill>
                <a:srgbClr val="FF0000"/>
              </a:solidFill>
              <a:ea typeface="ＭＳ Ｐゴシック" pitchFamily="34" charset="-128"/>
              <a:sym typeface="Symbol" pitchFamily="18" charset="2"/>
            </a:endParaRP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Hit ratio 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–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percentage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 of times</a:t>
            </a:r>
            <a:r>
              <a:rPr lang="zh-TW" altLang="en-US" sz="2800" dirty="0">
                <a:ea typeface="ＭＳ Ｐゴシック" pitchFamily="34" charset="-128"/>
                <a:sym typeface="Symbol" pitchFamily="18" charset="2"/>
              </a:rPr>
              <a:t>次數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 that a page number is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found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 in the associative registers; ratio related to number of associative registers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Hit ratio = </a:t>
            </a:r>
            <a:r>
              <a:rPr lang="zh-TW" altLang="en-US" sz="2800" dirty="0">
                <a:ea typeface="ＭＳ Ｐゴシック" pitchFamily="34" charset="-128"/>
                <a:sym typeface="Symbol" pitchFamily="18" charset="2"/>
              </a:rPr>
              <a:t>  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(0~1</a:t>
            </a:r>
            <a:r>
              <a:rPr lang="zh-TW" altLang="en-US" sz="2800" dirty="0">
                <a:ea typeface="ＭＳ Ｐゴシック" pitchFamily="34" charset="-128"/>
                <a:sym typeface="Symbol" pitchFamily="18" charset="2"/>
              </a:rPr>
              <a:t>的值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)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Effective Access Time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(EAT)</a:t>
            </a:r>
          </a:p>
          <a:p>
            <a:pPr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</a:rPr>
              <a:t>		EAT = (1 + </a:t>
            </a: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)  + (2 + )(1 – )</a:t>
            </a:r>
          </a:p>
          <a:p>
            <a:pPr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r>
              <a:rPr lang="en-US" altLang="zh-TW" sz="2800" dirty="0">
                <a:ea typeface="ＭＳ Ｐゴシック" pitchFamily="34" charset="-128"/>
                <a:sym typeface="Symbol" pitchFamily="18" charset="2"/>
              </a:rPr>
              <a:t>			= 2 +  – </a:t>
            </a:r>
            <a:r>
              <a:rPr lang="en-US" altLang="zh-TW" sz="2800" dirty="0">
                <a:ea typeface="ＭＳ Ｐゴシック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Memory Protection</a:t>
            </a:r>
          </a:p>
        </p:txBody>
      </p:sp>
      <p:sp>
        <p:nvSpPr>
          <p:cNvPr id="33795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762000" y="1028700"/>
            <a:ext cx="7799388" cy="4468813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Memory protection implemented by associating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protection bit </a:t>
            </a:r>
            <a:r>
              <a:rPr lang="en-US" altLang="zh-TW" sz="2800" dirty="0">
                <a:ea typeface="ＭＳ Ｐゴシック" pitchFamily="34" charset="-128"/>
              </a:rPr>
              <a:t>with each frame</a:t>
            </a:r>
          </a:p>
          <a:p>
            <a:r>
              <a:rPr lang="zh-TW" altLang="en-US" sz="2800" dirty="0">
                <a:ea typeface="ＭＳ Ｐゴシック" pitchFamily="34" charset="-128"/>
              </a:rPr>
              <a:t>每個</a:t>
            </a:r>
            <a:r>
              <a:rPr lang="en-US" altLang="zh-TW" sz="2800" dirty="0">
                <a:ea typeface="ＭＳ Ｐゴシック" pitchFamily="34" charset="-128"/>
              </a:rPr>
              <a:t>frame</a:t>
            </a:r>
            <a:r>
              <a:rPr lang="zh-TW" altLang="en-US" sz="2800" dirty="0">
                <a:ea typeface="ＭＳ Ｐゴシック" pitchFamily="34" charset="-128"/>
              </a:rPr>
              <a:t>給一個</a:t>
            </a:r>
            <a:r>
              <a:rPr lang="en-US" altLang="zh-TW" sz="2800" dirty="0">
                <a:ea typeface="ＭＳ Ｐゴシック" pitchFamily="34" charset="-128"/>
              </a:rPr>
              <a:t>protect  bit</a:t>
            </a:r>
          </a:p>
          <a:p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Valid-invalid bit </a:t>
            </a:r>
            <a:r>
              <a:rPr lang="en-US" altLang="zh-TW" sz="2800" dirty="0">
                <a:ea typeface="ＭＳ Ｐゴシック" pitchFamily="34" charset="-128"/>
              </a:rPr>
              <a:t>attached to each entry in the page table: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“valid” </a:t>
            </a:r>
            <a:r>
              <a:rPr lang="en-US" altLang="zh-TW" sz="2800" dirty="0">
                <a:ea typeface="ＭＳ Ｐゴシック" pitchFamily="34" charset="-128"/>
              </a:rPr>
              <a:t>indicates that the associated page is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in the process’ logical address space</a:t>
            </a:r>
            <a:r>
              <a:rPr lang="en-US" altLang="zh-TW" sz="2800" dirty="0">
                <a:ea typeface="ＭＳ Ｐゴシック" pitchFamily="34" charset="-128"/>
              </a:rPr>
              <a:t>, and is thus a legal page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“invalid”</a:t>
            </a:r>
            <a:r>
              <a:rPr lang="en-US" altLang="zh-TW" sz="2800" dirty="0">
                <a:ea typeface="ＭＳ Ｐゴシック" pitchFamily="34" charset="-128"/>
              </a:rPr>
              <a:t> indicates that the page is not in the process’ logical address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7324" y="0"/>
            <a:ext cx="8161338" cy="844550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Valid (v) or Invalid (</a:t>
            </a:r>
            <a:r>
              <a:rPr lang="en-US" altLang="zh-TW" dirty="0" err="1">
                <a:ea typeface="ＭＳ Ｐゴシック" pitchFamily="34" charset="-128"/>
              </a:rPr>
              <a:t>i</a:t>
            </a:r>
            <a:r>
              <a:rPr lang="en-US" altLang="zh-TW" dirty="0">
                <a:ea typeface="ＭＳ Ｐゴシック" pitchFamily="34" charset="-128"/>
              </a:rPr>
              <a:t>) bit in a Page Table</a:t>
            </a: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3490" y="947304"/>
            <a:ext cx="6755577" cy="586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924097" y="4729655"/>
            <a:ext cx="578069" cy="58857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887310" y="2727435"/>
            <a:ext cx="630621" cy="54653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Shared Pages   </a:t>
            </a:r>
            <a:r>
              <a:rPr lang="zh-TW" altLang="en-US" dirty="0">
                <a:ea typeface="ＭＳ Ｐゴシック" pitchFamily="34" charset="-128"/>
              </a:rPr>
              <a:t>多個</a:t>
            </a:r>
            <a:r>
              <a:rPr lang="en-US" altLang="zh-TW" dirty="0">
                <a:ea typeface="ＭＳ Ｐゴシック" pitchFamily="34" charset="-128"/>
              </a:rPr>
              <a:t>proc</a:t>
            </a:r>
            <a:r>
              <a:rPr lang="zh-TW" altLang="en-US" dirty="0">
                <a:ea typeface="ＭＳ Ｐゴシック" pitchFamily="34" charset="-128"/>
              </a:rPr>
              <a:t>間共用資料</a:t>
            </a:r>
            <a:endParaRPr lang="en-US" altLang="zh-TW" dirty="0">
              <a:ea typeface="ＭＳ Ｐゴシック" pitchFamily="34" charset="-128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8825" y="1027113"/>
            <a:ext cx="7966075" cy="448310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Shared code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One copy of read-only (reentrant</a:t>
            </a:r>
            <a:r>
              <a:rPr lang="zh-TW" altLang="en-US" dirty="0">
                <a:solidFill>
                  <a:srgbClr val="FF0000"/>
                </a:solidFill>
                <a:ea typeface="ＭＳ Ｐゴシック" pitchFamily="34" charset="-128"/>
              </a:rPr>
              <a:t>不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會改自己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ex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文字編輯器編輯裡面內容   程式本身的程式碼不會被修改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) code shared among processes </a:t>
            </a:r>
            <a:r>
              <a:rPr lang="en-US" altLang="zh-TW" sz="2400" dirty="0">
                <a:ea typeface="ＭＳ Ｐゴシック" pitchFamily="34" charset="-128"/>
              </a:rPr>
              <a:t>(i.e., text editors, compilers, window systems).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Reentrant code </a:t>
            </a:r>
            <a:r>
              <a:rPr lang="en-US" altLang="zh-TW" sz="2400" dirty="0">
                <a:ea typeface="ＭＳ Ｐゴシック" pitchFamily="34" charset="-128"/>
              </a:rPr>
              <a:t>is non-self-modifying code: it never changes during execution.</a:t>
            </a:r>
          </a:p>
          <a:p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Private code and data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  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自己用非公用</a:t>
            </a:r>
            <a:endParaRPr lang="en-US" altLang="zh-TW" sz="2400" dirty="0">
              <a:solidFill>
                <a:srgbClr val="FF0000"/>
              </a:solidFill>
              <a:ea typeface="ＭＳ Ｐゴシック" pitchFamily="34" charset="-128"/>
            </a:endParaRP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Each process keeps a separate</a:t>
            </a:r>
            <a:r>
              <a:rPr lang="zh-TW" altLang="en-US" sz="2400" dirty="0">
                <a:ea typeface="ＭＳ Ｐゴシック" pitchFamily="34" charset="-128"/>
              </a:rPr>
              <a:t>分開的</a:t>
            </a:r>
            <a:r>
              <a:rPr lang="en-US" altLang="zh-TW" sz="2400" dirty="0">
                <a:ea typeface="ＭＳ Ｐゴシック" pitchFamily="34" charset="-128"/>
              </a:rPr>
              <a:t> copy of the code and data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Some operating systems implement shared memory using shared pages.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Shared Pages Example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2291" y="1463565"/>
            <a:ext cx="481488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群組 9"/>
          <p:cNvGrpSpPr/>
          <p:nvPr/>
        </p:nvGrpSpPr>
        <p:grpSpPr>
          <a:xfrm>
            <a:off x="1870841" y="1355833"/>
            <a:ext cx="5207876" cy="4172608"/>
            <a:chOff x="1870841" y="1355833"/>
            <a:chExt cx="5207876" cy="4172608"/>
          </a:xfrm>
        </p:grpSpPr>
        <p:sp>
          <p:nvSpPr>
            <p:cNvPr id="5" name="橢圓 4"/>
            <p:cNvSpPr/>
            <p:nvPr/>
          </p:nvSpPr>
          <p:spPr bwMode="auto">
            <a:xfrm>
              <a:off x="1891862" y="1355833"/>
              <a:ext cx="1087822" cy="129277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5833241" y="2632841"/>
              <a:ext cx="1245476" cy="1560787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橢圓 7"/>
            <p:cNvSpPr/>
            <p:nvPr/>
          </p:nvSpPr>
          <p:spPr bwMode="auto">
            <a:xfrm>
              <a:off x="1870841" y="4235668"/>
              <a:ext cx="1087822" cy="129277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9" name="橢圓 8"/>
            <p:cNvSpPr/>
            <p:nvPr/>
          </p:nvSpPr>
          <p:spPr bwMode="auto">
            <a:xfrm>
              <a:off x="3788979" y="2811516"/>
              <a:ext cx="1087822" cy="129277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Structure of the Page Table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351713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Hierarchical Paging    </a:t>
            </a:r>
            <a:r>
              <a:rPr lang="zh-TW" altLang="en-US" sz="2800" dirty="0">
                <a:ea typeface="ＭＳ Ｐゴシック" pitchFamily="34" charset="-128"/>
              </a:rPr>
              <a:t>怎麼設計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Hashed Page Tables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Inverted Page Tables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Hierarchical Page Tables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989013"/>
            <a:ext cx="7909034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Modern computer systems support a large logical address space 2</a:t>
            </a:r>
            <a:r>
              <a:rPr lang="en-US" altLang="zh-TW" sz="2800" baseline="30000" dirty="0">
                <a:ea typeface="ＭＳ Ｐゴシック" pitchFamily="34" charset="-128"/>
              </a:rPr>
              <a:t>32(4GB)</a:t>
            </a:r>
            <a:r>
              <a:rPr lang="en-US" altLang="zh-TW" sz="2800" dirty="0">
                <a:ea typeface="ＭＳ Ｐゴシック" pitchFamily="34" charset="-128"/>
              </a:rPr>
              <a:t> to 2</a:t>
            </a:r>
            <a:r>
              <a:rPr lang="en-US" altLang="zh-TW" sz="2800" baseline="30000" dirty="0">
                <a:ea typeface="ＭＳ Ｐゴシック" pitchFamily="34" charset="-128"/>
              </a:rPr>
              <a:t>64</a:t>
            </a:r>
            <a:r>
              <a:rPr lang="zh-TW" altLang="en-US" sz="2800" baseline="30000" dirty="0">
                <a:ea typeface="ＭＳ Ｐゴシック" pitchFamily="34" charset="-128"/>
              </a:rPr>
              <a:t>超大</a:t>
            </a:r>
            <a:r>
              <a:rPr lang="en-US" altLang="zh-TW" sz="2800" dirty="0">
                <a:ea typeface="ＭＳ Ｐゴシック" pitchFamily="34" charset="-128"/>
              </a:rPr>
              <a:t>.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The page table itself becomes excessively</a:t>
            </a:r>
            <a:r>
              <a:rPr lang="zh-TW" altLang="en-US" b="0" dirty="0"/>
              <a:t> </a:t>
            </a:r>
            <a:r>
              <a:rPr lang="zh-TW" altLang="en-US" b="0" dirty="0">
                <a:solidFill>
                  <a:srgbClr val="FF0000"/>
                </a:solidFill>
              </a:rPr>
              <a:t>極度地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 large.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For 32-bit logical space, and page size of 4K, then a page(</a:t>
            </a:r>
            <a:r>
              <a:rPr lang="zh-TW" altLang="en-US" sz="2800" dirty="0">
                <a:ea typeface="ＭＳ Ｐゴシック" pitchFamily="34" charset="-128"/>
              </a:rPr>
              <a:t>或</a:t>
            </a:r>
            <a:r>
              <a:rPr lang="en-US" altLang="zh-TW" sz="2800">
                <a:ea typeface="ＭＳ Ｐゴシック" pitchFamily="34" charset="-128"/>
              </a:rPr>
              <a:t>frame) </a:t>
            </a:r>
            <a:r>
              <a:rPr lang="en-US" altLang="zh-TW" sz="2800" dirty="0">
                <a:ea typeface="ＭＳ Ｐゴシック" pitchFamily="34" charset="-128"/>
              </a:rPr>
              <a:t>table </a:t>
            </a:r>
            <a:r>
              <a:rPr lang="en-US" altLang="zh-TW" sz="2800" dirty="0" err="1">
                <a:ea typeface="ＭＳ Ｐゴシック" pitchFamily="34" charset="-128"/>
              </a:rPr>
              <a:t>caddressonsists</a:t>
            </a:r>
            <a:r>
              <a:rPr lang="en-US" altLang="zh-TW" sz="2800" dirty="0">
                <a:ea typeface="ＭＳ Ｐゴシック" pitchFamily="34" charset="-128"/>
              </a:rPr>
              <a:t>(</a:t>
            </a:r>
            <a:r>
              <a:rPr lang="zh-TW" altLang="en-US" sz="2800" dirty="0">
                <a:ea typeface="ＭＳ Ｐゴシック" pitchFamily="34" charset="-128"/>
              </a:rPr>
              <a:t>找不到翻譯</a:t>
            </a:r>
            <a:r>
              <a:rPr lang="en-US" altLang="zh-TW" sz="2800" dirty="0">
                <a:ea typeface="ＭＳ Ｐゴシック" pitchFamily="34" charset="-128"/>
              </a:rPr>
              <a:t>) of 1 million entries (2</a:t>
            </a:r>
            <a:r>
              <a:rPr lang="en-US" altLang="zh-TW" sz="2800" baseline="30000" dirty="0">
                <a:ea typeface="ＭＳ Ｐゴシック" pitchFamily="34" charset="-128"/>
              </a:rPr>
              <a:t>32</a:t>
            </a:r>
            <a:r>
              <a:rPr lang="en-US" altLang="zh-TW" sz="2800" dirty="0">
                <a:ea typeface="ＭＳ Ｐゴシック" pitchFamily="34" charset="-128"/>
              </a:rPr>
              <a:t>/ 2</a:t>
            </a:r>
            <a:r>
              <a:rPr lang="en-US" altLang="zh-TW" sz="2800" baseline="30000" dirty="0">
                <a:ea typeface="ＭＳ Ｐゴシック" pitchFamily="34" charset="-128"/>
              </a:rPr>
              <a:t>12 </a:t>
            </a:r>
            <a:r>
              <a:rPr lang="en-US" altLang="zh-TW" sz="2800" dirty="0">
                <a:ea typeface="ＭＳ Ｐゴシック" pitchFamily="34" charset="-128"/>
              </a:rPr>
              <a:t>= 2</a:t>
            </a:r>
            <a:r>
              <a:rPr lang="en-US" altLang="zh-TW" sz="2800" baseline="30000" dirty="0">
                <a:ea typeface="ＭＳ Ｐゴシック" pitchFamily="34" charset="-128"/>
              </a:rPr>
              <a:t>20</a:t>
            </a:r>
            <a:r>
              <a:rPr lang="en-US" altLang="zh-TW" sz="2800" dirty="0">
                <a:ea typeface="ＭＳ Ｐゴシック" pitchFamily="34" charset="-128"/>
              </a:rPr>
              <a:t> = 1 million ).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Break up the logical address space into multiple page tables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A simple technique is a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two-level page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Two-Level Page-Table Scheme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2138" y="1011238"/>
            <a:ext cx="4906962" cy="515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723696" y="4099035"/>
            <a:ext cx="1397877" cy="78827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752193" y="5108028"/>
            <a:ext cx="1397877" cy="106679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Two-Level Paging Example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475" y="995363"/>
            <a:ext cx="8518525" cy="41576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logical address (on 32-bit machine with 1K page size) is divided into: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page number </a:t>
            </a:r>
            <a:r>
              <a:rPr lang="en-US" altLang="zh-TW" dirty="0">
                <a:ea typeface="ＭＳ Ｐゴシック" pitchFamily="34" charset="-128"/>
              </a:rPr>
              <a:t>consisting of 22 bits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page offset </a:t>
            </a:r>
            <a:r>
              <a:rPr lang="en-US" altLang="zh-TW" dirty="0">
                <a:ea typeface="ＭＳ Ｐゴシック" pitchFamily="34" charset="-128"/>
              </a:rPr>
              <a:t>consisting of 10 bits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Since the page table is paged, the page number is further divided into: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12-bit page number </a:t>
            </a:r>
          </a:p>
          <a:p>
            <a:pPr marL="628650" lvl="1"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a 10-bit page offset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ea typeface="ＭＳ Ｐゴシック" pitchFamily="34" charset="-128"/>
              </a:rPr>
              <a:t>Thus, a logical address is as</a:t>
            </a:r>
            <a:br>
              <a:rPr lang="en-US" altLang="zh-TW" dirty="0">
                <a:ea typeface="ＭＳ Ｐゴシック" pitchFamily="34" charset="-128"/>
              </a:rPr>
            </a:br>
            <a:br>
              <a:rPr lang="en-US" altLang="zh-TW" dirty="0">
                <a:ea typeface="ＭＳ Ｐゴシック" pitchFamily="34" charset="-128"/>
              </a:rPr>
            </a:br>
            <a:r>
              <a:rPr lang="en-US" altLang="zh-TW" dirty="0">
                <a:ea typeface="ＭＳ Ｐゴシック" pitchFamily="34" charset="-128"/>
              </a:rPr>
              <a:t>where</a:t>
            </a:r>
            <a:r>
              <a:rPr lang="en-US" altLang="zh-TW" i="1" dirty="0">
                <a:ea typeface="ＭＳ Ｐゴシック" pitchFamily="34" charset="-128"/>
              </a:rPr>
              <a:t> </a:t>
            </a:r>
            <a:r>
              <a:rPr lang="en-US" altLang="zh-TW" i="1" dirty="0">
                <a:solidFill>
                  <a:srgbClr val="FF0000"/>
                </a:solidFill>
                <a:ea typeface="ＭＳ Ｐゴシック" pitchFamily="34" charset="-128"/>
              </a:rPr>
              <a:t>p</a:t>
            </a:r>
            <a:r>
              <a:rPr lang="en-US" altLang="zh-TW" i="1" baseline="-25000" dirty="0">
                <a:solidFill>
                  <a:srgbClr val="FF0000"/>
                </a:solidFill>
                <a:ea typeface="ＭＳ Ｐゴシック" pitchFamily="34" charset="-128"/>
              </a:rPr>
              <a:t>1</a:t>
            </a:r>
            <a:r>
              <a:rPr lang="en-US" altLang="zh-TW" i="1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>
                <a:ea typeface="ＭＳ Ｐゴシック" pitchFamily="34" charset="-128"/>
              </a:rPr>
              <a:t>is an index into the outer page table, and </a:t>
            </a:r>
            <a:r>
              <a:rPr lang="en-US" altLang="zh-TW" i="1" dirty="0">
                <a:solidFill>
                  <a:srgbClr val="FF0000"/>
                </a:solidFill>
                <a:ea typeface="ＭＳ Ｐゴシック" pitchFamily="34" charset="-128"/>
              </a:rPr>
              <a:t>p</a:t>
            </a:r>
            <a:r>
              <a:rPr lang="en-US" altLang="zh-TW" i="1" baseline="-25000" dirty="0">
                <a:solidFill>
                  <a:srgbClr val="FF0000"/>
                </a:solidFill>
                <a:ea typeface="ＭＳ Ｐゴシック" pitchFamily="34" charset="-128"/>
              </a:rPr>
              <a:t>2</a:t>
            </a:r>
            <a:r>
              <a:rPr lang="en-US" altLang="zh-TW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dirty="0">
                <a:ea typeface="ＭＳ Ｐゴシック" pitchFamily="34" charset="-128"/>
              </a:rPr>
              <a:t>is the displacement within the page of the outer page table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5079524" y="3462287"/>
            <a:ext cx="3315615" cy="1476097"/>
            <a:chOff x="5426365" y="3115446"/>
            <a:chExt cx="3315615" cy="1476097"/>
          </a:xfrm>
        </p:grpSpPr>
        <p:sp>
          <p:nvSpPr>
            <p:cNvPr id="39940" name="Rectangle 4"/>
            <p:cNvSpPr>
              <a:spLocks noChangeArrowheads="1"/>
            </p:cNvSpPr>
            <p:nvPr/>
          </p:nvSpPr>
          <p:spPr bwMode="auto">
            <a:xfrm>
              <a:off x="5636830" y="3595853"/>
              <a:ext cx="3105150" cy="43815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TW" altLang="zh-TW" sz="2800" b="1"/>
            </a:p>
          </p:txBody>
        </p:sp>
        <p:sp>
          <p:nvSpPr>
            <p:cNvPr id="40965" name="Line 5"/>
            <p:cNvSpPr>
              <a:spLocks noChangeShapeType="1"/>
            </p:cNvSpPr>
            <p:nvPr/>
          </p:nvSpPr>
          <p:spPr bwMode="auto">
            <a:xfrm>
              <a:off x="6475030" y="3586655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b="1"/>
            </a:p>
          </p:txBody>
        </p:sp>
        <p:sp>
          <p:nvSpPr>
            <p:cNvPr id="40966" name="Line 6"/>
            <p:cNvSpPr>
              <a:spLocks noChangeShapeType="1"/>
            </p:cNvSpPr>
            <p:nvPr/>
          </p:nvSpPr>
          <p:spPr bwMode="auto">
            <a:xfrm>
              <a:off x="7270368" y="3284485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b="1"/>
            </a:p>
          </p:txBody>
        </p:sp>
        <p:sp>
          <p:nvSpPr>
            <p:cNvPr id="40967" name="Text Box 7"/>
            <p:cNvSpPr txBox="1">
              <a:spLocks noChangeArrowheads="1"/>
            </p:cNvSpPr>
            <p:nvPr/>
          </p:nvSpPr>
          <p:spPr bwMode="auto">
            <a:xfrm>
              <a:off x="5426365" y="3115446"/>
              <a:ext cx="163378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page number</a:t>
              </a:r>
            </a:p>
          </p:txBody>
        </p:sp>
        <p:sp>
          <p:nvSpPr>
            <p:cNvPr id="40968" name="Text Box 8"/>
            <p:cNvSpPr txBox="1">
              <a:spLocks noChangeArrowheads="1"/>
            </p:cNvSpPr>
            <p:nvPr/>
          </p:nvSpPr>
          <p:spPr bwMode="auto">
            <a:xfrm>
              <a:off x="7291144" y="3128146"/>
              <a:ext cx="14157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 dirty="0">
                  <a:latin typeface="Helvetica" pitchFamily="34" charset="0"/>
                </a:rPr>
                <a:t>page offset</a:t>
              </a:r>
            </a:p>
          </p:txBody>
        </p:sp>
        <p:sp>
          <p:nvSpPr>
            <p:cNvPr id="40969" name="Text Box 9"/>
            <p:cNvSpPr txBox="1">
              <a:spLocks noChangeArrowheads="1"/>
            </p:cNvSpPr>
            <p:nvPr/>
          </p:nvSpPr>
          <p:spPr bwMode="auto">
            <a:xfrm>
              <a:off x="5769012" y="3544588"/>
              <a:ext cx="53732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i="1" dirty="0">
                  <a:latin typeface="Helvetica" pitchFamily="34" charset="0"/>
                </a:rPr>
                <a:t>p</a:t>
              </a:r>
              <a:r>
                <a:rPr lang="en-US" altLang="zh-TW" sz="2800" b="1" i="1" baseline="-25000" dirty="0">
                  <a:latin typeface="Helvetica" pitchFamily="34" charset="0"/>
                </a:rPr>
                <a:t>1</a:t>
              </a:r>
              <a:endParaRPr lang="en-US" altLang="zh-TW" sz="2800" b="1" baseline="-25000" dirty="0">
                <a:latin typeface="Helvetica" pitchFamily="34" charset="0"/>
              </a:endParaRPr>
            </a:p>
          </p:txBody>
        </p:sp>
        <p:sp>
          <p:nvSpPr>
            <p:cNvPr id="40970" name="Text Box 10"/>
            <p:cNvSpPr txBox="1">
              <a:spLocks noChangeArrowheads="1"/>
            </p:cNvSpPr>
            <p:nvPr/>
          </p:nvSpPr>
          <p:spPr bwMode="auto">
            <a:xfrm>
              <a:off x="6569110" y="3536651"/>
              <a:ext cx="53732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i="1">
                  <a:latin typeface="Helvetica" pitchFamily="34" charset="0"/>
                </a:rPr>
                <a:t>p</a:t>
              </a:r>
              <a:r>
                <a:rPr lang="en-US" altLang="zh-TW" sz="2800" b="1" baseline="-25000">
                  <a:latin typeface="Helvetica" pitchFamily="34" charset="0"/>
                </a:rPr>
                <a:t>2</a:t>
              </a:r>
              <a:endParaRPr lang="en-US" altLang="zh-TW" sz="2800" b="1">
                <a:latin typeface="Helvetica" pitchFamily="34" charset="0"/>
              </a:endParaRPr>
            </a:p>
          </p:txBody>
        </p:sp>
        <p:sp>
          <p:nvSpPr>
            <p:cNvPr id="40971" name="Text Box 11"/>
            <p:cNvSpPr txBox="1">
              <a:spLocks noChangeArrowheads="1"/>
            </p:cNvSpPr>
            <p:nvPr/>
          </p:nvSpPr>
          <p:spPr bwMode="auto">
            <a:xfrm>
              <a:off x="7593691" y="3574751"/>
              <a:ext cx="40427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i="1">
                  <a:latin typeface="Helvetica" pitchFamily="34" charset="0"/>
                </a:rPr>
                <a:t>d</a:t>
              </a:r>
              <a:endParaRPr lang="en-US" altLang="zh-TW" sz="2800" b="1">
                <a:latin typeface="Helvetica" pitchFamily="34" charset="0"/>
              </a:endParaRPr>
            </a:p>
          </p:txBody>
        </p:sp>
        <p:sp>
          <p:nvSpPr>
            <p:cNvPr id="40972" name="Text Box 12"/>
            <p:cNvSpPr txBox="1">
              <a:spLocks noChangeArrowheads="1"/>
            </p:cNvSpPr>
            <p:nvPr/>
          </p:nvSpPr>
          <p:spPr bwMode="auto">
            <a:xfrm>
              <a:off x="5941630" y="4224830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12</a:t>
              </a:r>
            </a:p>
          </p:txBody>
        </p:sp>
        <p:sp>
          <p:nvSpPr>
            <p:cNvPr id="40973" name="Text Box 13"/>
            <p:cNvSpPr txBox="1">
              <a:spLocks noChangeArrowheads="1"/>
            </p:cNvSpPr>
            <p:nvPr/>
          </p:nvSpPr>
          <p:spPr bwMode="auto">
            <a:xfrm>
              <a:off x="6608380" y="4196255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10</a:t>
              </a:r>
            </a:p>
          </p:txBody>
        </p:sp>
        <p:sp>
          <p:nvSpPr>
            <p:cNvPr id="40974" name="Text Box 14"/>
            <p:cNvSpPr txBox="1">
              <a:spLocks noChangeArrowheads="1"/>
            </p:cNvSpPr>
            <p:nvPr/>
          </p:nvSpPr>
          <p:spPr bwMode="auto">
            <a:xfrm>
              <a:off x="7675180" y="4196255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Address-Translation Scheme</a:t>
            </a:r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41987" name="Picture 10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5" y="1671146"/>
            <a:ext cx="8213877" cy="346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159876" y="2632841"/>
            <a:ext cx="630621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661338" y="3321269"/>
            <a:ext cx="630621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7115504" y="3930869"/>
            <a:ext cx="630621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467710" y="1902372"/>
            <a:ext cx="1234966" cy="5517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Rectangle 1026"/>
          <p:cNvSpPr txBox="1">
            <a:spLocks noChangeArrowheads="1"/>
          </p:cNvSpPr>
          <p:nvPr/>
        </p:nvSpPr>
        <p:spPr bwMode="auto">
          <a:xfrm>
            <a:off x="6896054" y="4986437"/>
            <a:ext cx="2515968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Physical memory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ＭＳ Ｐゴシック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367588" cy="576262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Background</a:t>
            </a:r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4975" y="927475"/>
            <a:ext cx="8159479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Program must be brought (from disk)  into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memory</a:t>
            </a:r>
            <a:r>
              <a:rPr lang="en-US" altLang="zh-TW" sz="2800" dirty="0">
                <a:ea typeface="ＭＳ Ｐゴシック" pitchFamily="34" charset="-128"/>
              </a:rPr>
              <a:t> and placed within a process for it to be run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Main memory and registers </a:t>
            </a:r>
            <a:r>
              <a:rPr lang="en-US" altLang="zh-TW" sz="2800" dirty="0">
                <a:ea typeface="ＭＳ Ｐゴシック" pitchFamily="34" charset="-128"/>
              </a:rPr>
              <a:t>are only storage CPU can access directly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Register access in one CPU clock (or less)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Main memory can take many cycles</a:t>
            </a:r>
          </a:p>
          <a:p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Cache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sits between main memory and CPU registers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Protection of memory is required to ensure correct operation   </a:t>
            </a:r>
            <a:r>
              <a:rPr lang="zh-TW" altLang="en-US" sz="2800" dirty="0">
                <a:ea typeface="ＭＳ Ｐゴシック" pitchFamily="34" charset="-128"/>
              </a:rPr>
              <a:t>保護其他</a:t>
            </a:r>
            <a:r>
              <a:rPr lang="en-US" altLang="zh-TW" sz="2800" dirty="0">
                <a:ea typeface="ＭＳ Ｐゴシック" pitchFamily="34" charset="-128"/>
              </a:rPr>
              <a:t>proc</a:t>
            </a:r>
            <a:r>
              <a:rPr lang="zh-TW" altLang="en-US" sz="2800" dirty="0">
                <a:ea typeface="ＭＳ Ｐゴシック" pitchFamily="34" charset="-128"/>
              </a:rPr>
              <a:t>不能寫到自己的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zh-TW" altLang="en-US" sz="2800" dirty="0">
                <a:ea typeface="ＭＳ Ｐゴシック" pitchFamily="34" charset="-128"/>
              </a:rPr>
              <a:t>程式沒授權不能寫</a:t>
            </a:r>
            <a:r>
              <a:rPr lang="en-US" altLang="zh-TW" sz="2800" dirty="0">
                <a:ea typeface="ＭＳ Ｐゴシック" pitchFamily="34" charset="-128"/>
              </a:rPr>
              <a:t>OS</a:t>
            </a:r>
            <a:r>
              <a:rPr lang="zh-TW" altLang="en-US" sz="2800" dirty="0">
                <a:ea typeface="ＭＳ Ｐゴシック" pitchFamily="34" charset="-128"/>
              </a:rPr>
              <a:t>在用的記憶體</a:t>
            </a:r>
            <a:endParaRPr lang="en-US" altLang="zh-TW" sz="2800" dirty="0">
              <a:ea typeface="ＭＳ Ｐゴシック" pitchFamily="34" charset="-128"/>
            </a:endParaRPr>
          </a:p>
          <a:p>
            <a:pPr>
              <a:buFont typeface="Monotype Sorts" pitchFamily="2" charset="2"/>
              <a:buNone/>
            </a:pPr>
            <a:endParaRPr lang="en-US" altLang="zh-TW" sz="2800" b="1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Three-level Paging Scheme</a:t>
            </a:r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6254" y="1299396"/>
            <a:ext cx="6208712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0963" y="3925888"/>
            <a:ext cx="6446837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3" name="文字方塊 4"/>
          <p:cNvSpPr txBox="1">
            <a:spLocks noChangeArrowheads="1"/>
          </p:cNvSpPr>
          <p:nvPr/>
        </p:nvSpPr>
        <p:spPr bwMode="auto">
          <a:xfrm>
            <a:off x="1999582" y="5556032"/>
            <a:ext cx="518443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Candara" pitchFamily="34" charset="0"/>
              </a:rPr>
              <a:t>64-bit machine with 4K page</a:t>
            </a:r>
            <a:endParaRPr lang="zh-TW" altLang="en-US" sz="3200" b="1" dirty="0">
              <a:latin typeface="Candara" pitchFamily="34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793529" y="3531476"/>
            <a:ext cx="7420305" cy="186033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Hashed Page Tables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1213" y="1195388"/>
            <a:ext cx="8016875" cy="4483100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Common in address spaces &gt; 32 bits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virtual page number is hashed into</a:t>
            </a:r>
            <a:r>
              <a:rPr lang="en-US" altLang="zh-TW" sz="2800" dirty="0">
                <a:ea typeface="ＭＳ Ｐゴシック" pitchFamily="34" charset="-128"/>
              </a:rPr>
              <a:t> a page table</a:t>
            </a:r>
          </a:p>
          <a:p>
            <a:pPr lvl="1"/>
            <a:r>
              <a:rPr lang="en-US" altLang="zh-TW" sz="2800" dirty="0">
                <a:ea typeface="ＭＳ Ｐゴシック" pitchFamily="34" charset="-128"/>
              </a:rPr>
              <a:t>This page table contains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a chain of elements hashing to the same location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Virtual page numbers are compared in this chain searching for a match</a:t>
            </a:r>
          </a:p>
          <a:p>
            <a:pPr lvl="1"/>
            <a:r>
              <a:rPr lang="en-US" altLang="zh-TW" sz="2800" dirty="0">
                <a:ea typeface="ＭＳ Ｐゴシック" pitchFamily="34" charset="-128"/>
              </a:rPr>
              <a:t>If a match is found, the corresponding physical frame is extracted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Hashed Page Table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4505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1289" y="1377512"/>
            <a:ext cx="7573962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1261241" y="3531476"/>
            <a:ext cx="1087821" cy="72521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093781" y="3610302"/>
            <a:ext cx="462455" cy="59909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5349767" y="3605047"/>
            <a:ext cx="462455" cy="59909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1450428" y="1818289"/>
            <a:ext cx="541285" cy="59909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Inverted Page Table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6600" y="1014413"/>
            <a:ext cx="8121650" cy="4792662"/>
          </a:xfrm>
        </p:spPr>
        <p:txBody>
          <a:bodyPr/>
          <a:lstStyle/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One entry for each real page of memory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The page table is shared by all processes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Entry consists of 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virtual address of the page stored in that real memory location</a:t>
            </a:r>
            <a:r>
              <a:rPr lang="en-US" altLang="zh-TW" sz="2800" dirty="0">
                <a:ea typeface="ＭＳ Ｐゴシック" pitchFamily="34" charset="-128"/>
              </a:rPr>
              <a:t>, with information about 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process</a:t>
            </a:r>
            <a:r>
              <a:rPr lang="en-US" altLang="zh-TW" sz="2800" dirty="0">
                <a:ea typeface="ＭＳ Ｐゴシック" pitchFamily="34" charset="-128"/>
              </a:rPr>
              <a:t> that owns that page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Decreases memory needed </a:t>
            </a:r>
            <a:r>
              <a:rPr lang="en-US" altLang="zh-TW" sz="2800" dirty="0">
                <a:ea typeface="ＭＳ Ｐゴシック" pitchFamily="34" charset="-128"/>
              </a:rPr>
              <a:t>to store each page table, but increases time needed to search the table when a page reference occurs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Use hash table to limit the search to one — or at most a few — page-table entries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Inverted Page Table Architecture</a:t>
            </a:r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4710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0476" y="981668"/>
            <a:ext cx="6502400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380598" y="2459412"/>
            <a:ext cx="1008993" cy="5044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179384" y="3999177"/>
            <a:ext cx="1008993" cy="5044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183122" y="3499935"/>
            <a:ext cx="578069" cy="58857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4256694" y="2443646"/>
            <a:ext cx="630621" cy="54653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96667" y="3536722"/>
            <a:ext cx="1008993" cy="5044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182422" y="615309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The search can be done sequentially, or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by hash function, or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by associative memory </a:t>
            </a: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ＭＳ Ｐゴシック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Segmentation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1988" y="946150"/>
            <a:ext cx="8132762" cy="44831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833563" algn="l"/>
              </a:tabLst>
            </a:pPr>
            <a:r>
              <a:rPr lang="en-US" altLang="zh-TW" sz="2400" dirty="0">
                <a:ea typeface="ＭＳ Ｐゴシック" pitchFamily="34" charset="-128"/>
              </a:rPr>
              <a:t>Memory-management scheme that supports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user view of memory </a:t>
            </a:r>
          </a:p>
          <a:p>
            <a:pPr>
              <a:lnSpc>
                <a:spcPct val="90000"/>
              </a:lnSpc>
              <a:tabLst>
                <a:tab pos="1833563" algn="l"/>
              </a:tabLst>
            </a:pPr>
            <a:r>
              <a:rPr lang="en-US" altLang="zh-TW" sz="2400" dirty="0">
                <a:ea typeface="ＭＳ Ｐゴシック" pitchFamily="34" charset="-128"/>
              </a:rPr>
              <a:t>A program is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a collection of segments</a:t>
            </a:r>
          </a:p>
          <a:p>
            <a:pPr lvl="1">
              <a:lnSpc>
                <a:spcPct val="90000"/>
              </a:lnSpc>
              <a:tabLst>
                <a:tab pos="1833563" algn="l"/>
              </a:tabLst>
            </a:pPr>
            <a:r>
              <a:rPr lang="en-US" altLang="zh-TW" sz="2400" dirty="0">
                <a:ea typeface="ＭＳ Ｐゴシック" pitchFamily="34" charset="-128"/>
              </a:rPr>
              <a:t>A segment is a logical unit such as: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400" dirty="0">
                <a:ea typeface="ＭＳ Ｐゴシック" pitchFamily="34" charset="-128"/>
              </a:rPr>
              <a:t>		</a:t>
            </a:r>
            <a:r>
              <a:rPr lang="en-US" altLang="zh-TW" sz="2000" dirty="0">
                <a:ea typeface="ＭＳ Ｐゴシック" pitchFamily="34" charset="-128"/>
              </a:rPr>
              <a:t>main program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procedure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function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method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object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local variables, global variables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common block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stack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symbol table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TW" sz="2000" dirty="0">
                <a:ea typeface="ＭＳ Ｐゴシック" pitchFamily="34" charset="-128"/>
              </a:rPr>
              <a:t>		arrays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8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481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User’s View of a Program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4915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6975" y="1159482"/>
            <a:ext cx="4049713" cy="530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Logical View of Segmentation</a:t>
            </a:r>
          </a:p>
        </p:txBody>
      </p:sp>
      <p:sp>
        <p:nvSpPr>
          <p:cNvPr id="50179" name="Oval 3"/>
          <p:cNvSpPr>
            <a:spLocks noChangeArrowheads="1"/>
          </p:cNvSpPr>
          <p:nvPr/>
        </p:nvSpPr>
        <p:spPr bwMode="auto">
          <a:xfrm>
            <a:off x="1797282" y="156572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zh-TW" b="1"/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2330682" y="225152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1</a:t>
            </a: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2178282" y="339452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3</a:t>
            </a: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3626082" y="286112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2</a:t>
            </a:r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3549882" y="385172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b="1">
                <a:latin typeface="Helvetica" pitchFamily="34" charset="0"/>
              </a:rPr>
              <a:t>4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6064482" y="1565725"/>
            <a:ext cx="1143000" cy="3962400"/>
            <a:chOff x="3888" y="1056"/>
            <a:chExt cx="720" cy="2496"/>
          </a:xfrm>
        </p:grpSpPr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50198" name="Rectangle 8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 b="1"/>
              </a:p>
            </p:txBody>
          </p:sp>
          <p:sp>
            <p:nvSpPr>
              <p:cNvPr id="50199" name="Line 9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 b="1"/>
              </a:p>
            </p:txBody>
          </p:sp>
        </p:grpSp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50196" name="Rectangle 13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 b="1"/>
              </a:p>
            </p:txBody>
          </p:sp>
          <p:sp>
            <p:nvSpPr>
              <p:cNvPr id="50197" name="Line 14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 b="1"/>
              </a:p>
            </p:txBody>
          </p:sp>
        </p:grpSp>
        <p:sp>
          <p:nvSpPr>
            <p:cNvPr id="50189" name="Text Box 15"/>
            <p:cNvSpPr txBox="1">
              <a:spLocks noChangeArrowheads="1"/>
            </p:cNvSpPr>
            <p:nvPr/>
          </p:nvSpPr>
          <p:spPr bwMode="auto">
            <a:xfrm>
              <a:off x="4126" y="1133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1</a:t>
              </a:r>
            </a:p>
          </p:txBody>
        </p:sp>
        <p:sp>
          <p:nvSpPr>
            <p:cNvPr id="50190" name="Text Box 16"/>
            <p:cNvSpPr txBox="1">
              <a:spLocks noChangeArrowheads="1"/>
            </p:cNvSpPr>
            <p:nvPr/>
          </p:nvSpPr>
          <p:spPr bwMode="auto">
            <a:xfrm>
              <a:off x="4128" y="1440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4</a:t>
              </a:r>
            </a:p>
          </p:txBody>
        </p:sp>
        <p:sp>
          <p:nvSpPr>
            <p:cNvPr id="50191" name="Rectangle 17"/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 b="1"/>
            </a:p>
          </p:txBody>
        </p:sp>
        <p:sp>
          <p:nvSpPr>
            <p:cNvPr id="50192" name="Rectangle 18"/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 b="1"/>
            </a:p>
          </p:txBody>
        </p:sp>
        <p:sp>
          <p:nvSpPr>
            <p:cNvPr id="50193" name="Line 19"/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b="1"/>
            </a:p>
          </p:txBody>
        </p:sp>
        <p:sp>
          <p:nvSpPr>
            <p:cNvPr id="50194" name="Text Box 20"/>
            <p:cNvSpPr txBox="1">
              <a:spLocks noChangeArrowheads="1"/>
            </p:cNvSpPr>
            <p:nvPr/>
          </p:nvSpPr>
          <p:spPr bwMode="auto">
            <a:xfrm>
              <a:off x="4128" y="2429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2</a:t>
              </a:r>
            </a:p>
          </p:txBody>
        </p:sp>
        <p:sp>
          <p:nvSpPr>
            <p:cNvPr id="50195" name="Text Box 21"/>
            <p:cNvSpPr txBox="1">
              <a:spLocks noChangeArrowheads="1"/>
            </p:cNvSpPr>
            <p:nvPr/>
          </p:nvSpPr>
          <p:spPr bwMode="auto">
            <a:xfrm>
              <a:off x="4128" y="2889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pitchFamily="34" charset="0"/>
                </a:rPr>
                <a:t>3</a:t>
              </a:r>
            </a:p>
          </p:txBody>
        </p:sp>
      </p:grpSp>
      <p:sp>
        <p:nvSpPr>
          <p:cNvPr id="50185" name="Text Box 22"/>
          <p:cNvSpPr txBox="1">
            <a:spLocks noChangeArrowheads="1"/>
          </p:cNvSpPr>
          <p:nvPr/>
        </p:nvSpPr>
        <p:spPr bwMode="auto">
          <a:xfrm>
            <a:off x="2403660" y="5649053"/>
            <a:ext cx="14542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Helvetica" pitchFamily="34" charset="0"/>
              </a:rPr>
              <a:t>user space </a:t>
            </a:r>
          </a:p>
        </p:txBody>
      </p:sp>
      <p:sp>
        <p:nvSpPr>
          <p:cNvPr id="50186" name="Text Box 23"/>
          <p:cNvSpPr txBox="1">
            <a:spLocks noChangeArrowheads="1"/>
          </p:cNvSpPr>
          <p:nvPr/>
        </p:nvSpPr>
        <p:spPr bwMode="auto">
          <a:xfrm>
            <a:off x="5200736" y="5649053"/>
            <a:ext cx="27879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Helvetica" pitchFamily="34" charset="0"/>
              </a:rPr>
              <a:t>physical memory space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Segmentation Architecture 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75" y="995363"/>
            <a:ext cx="8150225" cy="4527550"/>
          </a:xfrm>
        </p:spPr>
        <p:txBody>
          <a:bodyPr/>
          <a:lstStyle/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address </a:t>
            </a:r>
            <a:r>
              <a:rPr lang="en-US" altLang="zh-TW" sz="2400" dirty="0">
                <a:ea typeface="ＭＳ Ｐゴシック" pitchFamily="34" charset="-128"/>
              </a:rPr>
              <a:t>consists of a two-</a:t>
            </a:r>
            <a:r>
              <a:rPr lang="en-US" altLang="zh-TW" sz="2400" dirty="0" err="1">
                <a:ea typeface="ＭＳ Ｐゴシック" pitchFamily="34" charset="-128"/>
              </a:rPr>
              <a:t>tuple</a:t>
            </a:r>
            <a:r>
              <a:rPr lang="en-US" altLang="zh-TW" sz="2400" dirty="0">
                <a:ea typeface="ＭＳ Ｐゴシック" pitchFamily="34" charset="-128"/>
              </a:rPr>
              <a:t>:</a:t>
            </a:r>
          </a:p>
          <a:p>
            <a:pPr>
              <a:buFont typeface="Monotype Sorts" pitchFamily="2" charset="2"/>
              <a:buNone/>
              <a:tabLst>
                <a:tab pos="1830388" algn="l"/>
                <a:tab pos="2857500" algn="ctr"/>
              </a:tabLst>
            </a:pPr>
            <a:r>
              <a:rPr lang="en-US" altLang="zh-TW" sz="2400" dirty="0">
                <a:ea typeface="ＭＳ Ｐゴシック" pitchFamily="34" charset="-128"/>
              </a:rPr>
              <a:t>		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&lt;segment-number, offset&gt;,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Segment table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maps two-dimensional physical addresses; each table entry has:</a:t>
            </a:r>
          </a:p>
          <a:p>
            <a:pPr lvl="1"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base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contains the starting physical address where the segments reside in memory</a:t>
            </a:r>
          </a:p>
          <a:p>
            <a:pPr lvl="1"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limit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– specifies the length of the segment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Segment-table base register (STBR)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points to the segment table’s location in memory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Segment-table length register (STLR)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indicates</a:t>
            </a:r>
            <a:r>
              <a:rPr lang="zh-TW" altLang="en-US" sz="2400" dirty="0">
                <a:ea typeface="ＭＳ Ｐゴシック" pitchFamily="34" charset="-128"/>
              </a:rPr>
              <a:t>指出 象徵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number of segments</a:t>
            </a:r>
            <a:r>
              <a:rPr lang="en-US" altLang="zh-TW" sz="2400" dirty="0">
                <a:ea typeface="ＭＳ Ｐゴシック" pitchFamily="34" charset="-128"/>
              </a:rPr>
              <a:t> used by a program;</a:t>
            </a:r>
          </a:p>
          <a:p>
            <a:pPr>
              <a:buFont typeface="Monotype Sorts" pitchFamily="2" charset="2"/>
              <a:buNone/>
              <a:tabLst>
                <a:tab pos="1830388" algn="l"/>
                <a:tab pos="2857500" algn="ctr"/>
              </a:tabLst>
            </a:pPr>
            <a:r>
              <a:rPr lang="en-US" altLang="zh-TW" sz="2400" dirty="0">
                <a:ea typeface="ＭＳ Ｐゴシック" pitchFamily="34" charset="-128"/>
              </a:rPr>
              <a:t>	                  segment number 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s</a:t>
            </a:r>
            <a:r>
              <a:rPr lang="en-US" altLang="zh-TW" sz="2400" dirty="0">
                <a:ea typeface="ＭＳ Ｐゴシック" pitchFamily="34" charset="-128"/>
              </a:rPr>
              <a:t> is legal if </a:t>
            </a:r>
            <a:r>
              <a:rPr lang="en-US" altLang="zh-TW" sz="2400" b="1" i="1" dirty="0">
                <a:solidFill>
                  <a:srgbClr val="FF0000"/>
                </a:solidFill>
                <a:ea typeface="ＭＳ Ｐゴシック" pitchFamily="34" charset="-128"/>
              </a:rPr>
              <a:t>s</a:t>
            </a:r>
            <a:r>
              <a:rPr lang="en-US" altLang="zh-TW" sz="2400" dirty="0">
                <a:ea typeface="ＭＳ Ｐゴシック" pitchFamily="34" charset="-128"/>
              </a:rPr>
              <a:t> &lt; </a:t>
            </a:r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STLR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Segmentation Hardware</a:t>
            </a:r>
            <a:endParaRPr lang="en-US" altLang="zh-TW" sz="2400">
              <a:ea typeface="ＭＳ Ｐゴシック" pitchFamily="34" charset="-128"/>
            </a:endParaRPr>
          </a:p>
        </p:txBody>
      </p:sp>
      <p:pic>
        <p:nvPicPr>
          <p:cNvPr id="5325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0908" y="1419225"/>
            <a:ext cx="6357938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 bwMode="auto">
          <a:xfrm>
            <a:off x="4067503" y="1403131"/>
            <a:ext cx="1008994" cy="124547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396368" y="2948150"/>
            <a:ext cx="504492" cy="46769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071251" y="3857294"/>
            <a:ext cx="504492" cy="46769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367588" cy="576262"/>
          </a:xfrm>
        </p:spPr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Base and Limit Registers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2788" y="1039813"/>
            <a:ext cx="7981950" cy="4483100"/>
          </a:xfrm>
        </p:spPr>
        <p:txBody>
          <a:bodyPr/>
          <a:lstStyle/>
          <a:p>
            <a:r>
              <a:rPr lang="zh-TW" altLang="en-US" sz="2800" dirty="0">
                <a:ea typeface="ＭＳ Ｐゴシック" pitchFamily="34" charset="-128"/>
              </a:rPr>
              <a:t>針對每個</a:t>
            </a:r>
            <a:r>
              <a:rPr lang="en-US" altLang="zh-TW" sz="2800" dirty="0" err="1">
                <a:ea typeface="ＭＳ Ｐゴシック" pitchFamily="34" charset="-128"/>
              </a:rPr>
              <a:t>procc</a:t>
            </a:r>
            <a:r>
              <a:rPr lang="zh-TW" altLang="en-US" sz="2800" dirty="0">
                <a:ea typeface="ＭＳ Ｐゴシック" pitchFamily="34" charset="-128"/>
              </a:rPr>
              <a:t>會去用</a:t>
            </a:r>
            <a:r>
              <a:rPr lang="en-US" altLang="zh-TW" sz="2800" dirty="0" err="1">
                <a:ea typeface="ＭＳ Ｐゴシック" pitchFamily="34" charset="-128"/>
              </a:rPr>
              <a:t>b~l</a:t>
            </a:r>
            <a:r>
              <a:rPr lang="en-US" altLang="zh-TW" sz="2800" dirty="0">
                <a:ea typeface="ＭＳ Ｐゴシック" pitchFamily="34" charset="-128"/>
              </a:rPr>
              <a:t> </a:t>
            </a:r>
            <a:r>
              <a:rPr lang="zh-TW" altLang="en-US" sz="2800" dirty="0">
                <a:ea typeface="ＭＳ Ｐゴシック" pitchFamily="34" charset="-128"/>
              </a:rPr>
              <a:t>作保護  </a:t>
            </a:r>
            <a:r>
              <a:rPr lang="en-US" altLang="zh-TW" sz="2800" dirty="0">
                <a:ea typeface="ＭＳ Ｐゴシック" pitchFamily="34" charset="-128"/>
              </a:rPr>
              <a:t>L</a:t>
            </a:r>
            <a:r>
              <a:rPr lang="zh-TW" altLang="en-US" sz="2800" dirty="0">
                <a:ea typeface="ＭＳ Ｐゴシック" pitchFamily="34" charset="-128"/>
              </a:rPr>
              <a:t>是大小 所以</a:t>
            </a:r>
            <a:r>
              <a:rPr lang="en-US" altLang="zh-TW" sz="2800" dirty="0">
                <a:ea typeface="ＭＳ Ｐゴシック" pitchFamily="34" charset="-128"/>
              </a:rPr>
              <a:t>30040()+120900=420940  </a:t>
            </a:r>
            <a:r>
              <a:rPr lang="zh-TW" altLang="en-US" sz="2800" dirty="0">
                <a:ea typeface="ＭＳ Ｐゴシック" pitchFamily="34" charset="-128"/>
              </a:rPr>
              <a:t>可用範圍</a:t>
            </a:r>
            <a:r>
              <a:rPr lang="en-US" altLang="zh-TW" sz="2800" dirty="0">
                <a:ea typeface="ＭＳ Ｐゴシック" pitchFamily="34" charset="-128"/>
              </a:rPr>
              <a:t>   A pair of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base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and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 limit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registers define 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logical address space</a:t>
            </a:r>
          </a:p>
        </p:txBody>
      </p:sp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0424" y="2280698"/>
            <a:ext cx="3977837" cy="438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Segmentation Architecture (Cont.)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6600" y="1128713"/>
            <a:ext cx="7942263" cy="4468812"/>
          </a:xfrm>
        </p:spPr>
        <p:txBody>
          <a:bodyPr/>
          <a:lstStyle/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Protection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With each entry in segment table associate: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</a:rPr>
              <a:t>validation bit = 0 </a:t>
            </a:r>
            <a:r>
              <a:rPr lang="en-US" altLang="zh-TW" sz="2400" dirty="0">
                <a:ea typeface="ＭＳ Ｐゴシック" pitchFamily="34" charset="-128"/>
                <a:sym typeface="Symbol" pitchFamily="18" charset="2"/>
              </a:rPr>
              <a:t> illegal segment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  <a:sym typeface="Symbol" pitchFamily="18" charset="2"/>
              </a:rPr>
              <a:t>read/write/execute privileges</a:t>
            </a:r>
          </a:p>
          <a:p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Protection bits associated with segments</a:t>
            </a:r>
            <a:r>
              <a:rPr lang="en-US" altLang="zh-TW" sz="2400" dirty="0">
                <a:ea typeface="ＭＳ Ｐゴシック" pitchFamily="34" charset="-128"/>
              </a:rPr>
              <a:t>; code sharing occurs at segment level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Since segments vary in length,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memory allocation is a dynamic storage-allocation problem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A segmentation example is shown in the following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361" y="1101774"/>
            <a:ext cx="6261977" cy="542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Example of Segmentation</a:t>
            </a:r>
            <a:endParaRPr lang="en-US" altLang="zh-TW" sz="2400">
              <a:ea typeface="ＭＳ Ｐゴシック" pitchFamily="34" charset="-128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860331" y="1529253"/>
            <a:ext cx="5990897" cy="2049519"/>
            <a:chOff x="1860331" y="1529253"/>
            <a:chExt cx="5990897" cy="2049519"/>
          </a:xfrm>
        </p:grpSpPr>
        <p:sp>
          <p:nvSpPr>
            <p:cNvPr id="4" name="橢圓 3"/>
            <p:cNvSpPr/>
            <p:nvPr/>
          </p:nvSpPr>
          <p:spPr bwMode="auto">
            <a:xfrm>
              <a:off x="1860331" y="1529253"/>
              <a:ext cx="1277007" cy="1702676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5" name="橢圓 4"/>
            <p:cNvSpPr/>
            <p:nvPr/>
          </p:nvSpPr>
          <p:spPr bwMode="auto">
            <a:xfrm>
              <a:off x="6096000" y="1902372"/>
              <a:ext cx="1755228" cy="930166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918841" y="3326524"/>
              <a:ext cx="1245476" cy="25224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Example: The Intel Pentium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1066800"/>
            <a:ext cx="8553450" cy="4530725"/>
          </a:xfrm>
        </p:spPr>
        <p:txBody>
          <a:bodyPr/>
          <a:lstStyle/>
          <a:p>
            <a:r>
              <a:rPr lang="en-US" altLang="zh-TW" sz="2400" dirty="0">
                <a:ea typeface="ＭＳ Ｐゴシック" pitchFamily="34" charset="-128"/>
              </a:rPr>
              <a:t>Supports both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segmentation</a:t>
            </a:r>
            <a:r>
              <a:rPr lang="en-US" altLang="zh-TW" sz="2400" dirty="0">
                <a:ea typeface="ＭＳ Ｐゴシック" pitchFamily="34" charset="-128"/>
              </a:rPr>
              <a:t> and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segmentation with paging</a:t>
            </a:r>
          </a:p>
          <a:p>
            <a:r>
              <a:rPr lang="en-US" altLang="zh-TW" sz="2400" dirty="0">
                <a:ea typeface="ＭＳ Ｐゴシック" pitchFamily="34" charset="-128"/>
              </a:rPr>
              <a:t>CPU generates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logical address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Given to segmentation unit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</a:rPr>
              <a:t>Which produces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linear addresses </a:t>
            </a:r>
          </a:p>
          <a:p>
            <a:pPr lvl="1"/>
            <a:r>
              <a:rPr lang="en-US" altLang="zh-TW" sz="2400" dirty="0">
                <a:ea typeface="ＭＳ Ｐゴシック" pitchFamily="34" charset="-128"/>
              </a:rPr>
              <a:t>Linear address given to paging unit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</a:rPr>
              <a:t>Which generates physical address in main memory</a:t>
            </a:r>
          </a:p>
          <a:p>
            <a:pPr lvl="2"/>
            <a:r>
              <a:rPr lang="en-US" altLang="zh-TW" sz="2400" dirty="0">
                <a:ea typeface="ＭＳ Ｐゴシック" pitchFamily="34" charset="-128"/>
              </a:rPr>
              <a:t>Paging units form equivalent of MMU</a:t>
            </a:r>
          </a:p>
          <a:p>
            <a:endParaRPr lang="en-US" altLang="zh-TW" sz="2400" dirty="0">
              <a:ea typeface="ＭＳ Ｐゴシック" pitchFamily="34" charset="-128"/>
            </a:endParaRPr>
          </a:p>
        </p:txBody>
      </p:sp>
      <p:pic>
        <p:nvPicPr>
          <p:cNvPr id="5530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394" y="4968602"/>
            <a:ext cx="7983537" cy="10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30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3600">
                <a:ea typeface="ＭＳ Ｐゴシック" pitchFamily="34" charset="-128"/>
              </a:rPr>
              <a:t>Pentium</a:t>
            </a:r>
            <a:r>
              <a:rPr lang="zh-TW" altLang="en-US" sz="3600">
                <a:ea typeface="ＭＳ Ｐゴシック" pitchFamily="34" charset="-128"/>
              </a:rPr>
              <a:t> </a:t>
            </a:r>
            <a:r>
              <a:rPr lang="en-US" altLang="zh-TW" sz="3600">
                <a:ea typeface="ＭＳ Ｐゴシック" pitchFamily="34" charset="-128"/>
              </a:rPr>
              <a:t>Segmentation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0549" y="972204"/>
            <a:ext cx="8332733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 is allowed to be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as large as 4GB (32 bits)</a:t>
            </a:r>
            <a:r>
              <a:rPr kumimoji="1" lang="en-US" altLang="zh-TW" sz="2400" b="1" kern="0" dirty="0">
                <a:latin typeface="Candara" pitchFamily="34" charset="0"/>
              </a:rPr>
              <a:t>, and the maximum number of  segments per process is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16K</a:t>
            </a:r>
            <a:r>
              <a:rPr kumimoji="1" lang="en-US" altLang="zh-TW" sz="2400" b="1" kern="0" dirty="0">
                <a:latin typeface="Candara" pitchFamily="34" charset="0"/>
              </a:rPr>
              <a:t>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The logical address space is divided into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two partitions</a:t>
            </a:r>
            <a:r>
              <a:rPr kumimoji="1" lang="en-US" altLang="zh-TW" sz="2400" b="1" kern="0" dirty="0">
                <a:latin typeface="Candara" pitchFamily="34" charset="0"/>
              </a:rPr>
              <a:t>: 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The first partition up to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8K segments </a:t>
            </a:r>
            <a:r>
              <a:rPr kumimoji="1" lang="en-US" altLang="zh-TW" sz="2400" b="1" kern="0" dirty="0">
                <a:latin typeface="Candara" pitchFamily="34" charset="0"/>
              </a:rPr>
              <a:t>that are private to that process. 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The 2</a:t>
            </a:r>
            <a:r>
              <a:rPr kumimoji="1" lang="en-US" altLang="zh-TW" sz="2400" b="1" kern="0" baseline="30000" dirty="0">
                <a:latin typeface="Candara" pitchFamily="34" charset="0"/>
              </a:rPr>
              <a:t>nd</a:t>
            </a:r>
            <a:r>
              <a:rPr kumimoji="1" lang="en-US" altLang="zh-TW" sz="2400" b="1" kern="0" dirty="0">
                <a:latin typeface="Candara" pitchFamily="34" charset="0"/>
              </a:rPr>
              <a:t> partition up to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8K segments </a:t>
            </a:r>
            <a:r>
              <a:rPr kumimoji="1" lang="en-US" altLang="zh-TW" sz="2400" b="1" kern="0" dirty="0">
                <a:latin typeface="Candara" pitchFamily="34" charset="0"/>
              </a:rPr>
              <a:t>that are shared among all processes.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Local Descriptor Table (LDT): </a:t>
            </a:r>
            <a:r>
              <a:rPr kumimoji="1" lang="en-US" altLang="zh-TW" sz="2400" b="1" kern="0" dirty="0">
                <a:latin typeface="Candara" pitchFamily="34" charset="0"/>
              </a:rPr>
              <a:t>Information about the 1</a:t>
            </a:r>
            <a:r>
              <a:rPr kumimoji="1" lang="en-US" altLang="zh-TW" sz="2400" b="1" kern="0" baseline="30000" dirty="0">
                <a:latin typeface="Candara" pitchFamily="34" charset="0"/>
              </a:rPr>
              <a:t>st</a:t>
            </a:r>
            <a:r>
              <a:rPr kumimoji="1" lang="en-US" altLang="zh-TW" sz="2400" b="1" kern="0" dirty="0">
                <a:latin typeface="Candara" pitchFamily="34" charset="0"/>
              </a:rPr>
              <a:t> partition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Global Descriptor Table (GDT): </a:t>
            </a:r>
            <a:r>
              <a:rPr kumimoji="1" lang="en-US" altLang="zh-TW" sz="2400" b="1" kern="0" dirty="0">
                <a:latin typeface="Candara" pitchFamily="34" charset="0"/>
              </a:rPr>
              <a:t>Information about the 2</a:t>
            </a:r>
            <a:r>
              <a:rPr kumimoji="1" lang="en-US" altLang="zh-TW" sz="2400" b="1" kern="0" baseline="30000" dirty="0">
                <a:latin typeface="Candara" pitchFamily="34" charset="0"/>
              </a:rPr>
              <a:t>nd</a:t>
            </a:r>
            <a:r>
              <a:rPr kumimoji="1" lang="en-US" altLang="zh-TW" sz="2400" b="1" kern="0" dirty="0">
                <a:latin typeface="Candara" pitchFamily="34" charset="0"/>
              </a:rPr>
              <a:t> partition.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Each entry of LDT and GDT is an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8-byte descriptor </a:t>
            </a:r>
            <a:r>
              <a:rPr kumimoji="1" lang="en-US" altLang="zh-TW" sz="2400" b="1" kern="0" dirty="0">
                <a:latin typeface="Candara" pitchFamily="34" charset="0"/>
              </a:rPr>
              <a:t>of a particular segment.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400" b="1" kern="0" dirty="0">
              <a:latin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3600">
                <a:ea typeface="ＭＳ Ｐゴシック" pitchFamily="34" charset="-128"/>
              </a:rPr>
              <a:t>Pentium</a:t>
            </a:r>
            <a:r>
              <a:rPr lang="zh-TW" altLang="en-US" sz="3600">
                <a:ea typeface="ＭＳ Ｐゴシック" pitchFamily="34" charset="-128"/>
              </a:rPr>
              <a:t> </a:t>
            </a:r>
            <a:r>
              <a:rPr lang="en-US" altLang="zh-TW" sz="3600">
                <a:ea typeface="ＭＳ Ｐゴシック" pitchFamily="34" charset="-128"/>
              </a:rPr>
              <a:t>Segmentation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0550" y="1066800"/>
            <a:ext cx="8248650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logical address is a pair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(selector, offset), </a:t>
            </a:r>
            <a:r>
              <a:rPr kumimoji="1" lang="en-US" altLang="zh-TW" sz="2800" b="1" kern="0" dirty="0">
                <a:latin typeface="Candara" pitchFamily="34" charset="0"/>
              </a:rPr>
              <a:t>where the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selector</a:t>
            </a:r>
            <a:r>
              <a:rPr kumimoji="1" lang="en-US" altLang="zh-TW" sz="2800" b="1" kern="0" dirty="0">
                <a:latin typeface="Candara" pitchFamily="34" charset="0"/>
              </a:rPr>
              <a:t> is a 16-bit number and offset is a 32-bit number: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machine has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six segment registers</a:t>
            </a:r>
            <a:r>
              <a:rPr kumimoji="1" lang="en-US" altLang="zh-TW" sz="2800" b="1" kern="0" dirty="0">
                <a:latin typeface="Candara" pitchFamily="34" charset="0"/>
              </a:rPr>
              <a:t>, allowing six segments to be addressed at any one time by a process.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linear address is 32 bits long </a:t>
            </a:r>
            <a:r>
              <a:rPr kumimoji="1" lang="en-US" altLang="zh-TW" sz="2800" b="1" kern="0" dirty="0">
                <a:latin typeface="Candara" pitchFamily="34" charset="0"/>
              </a:rPr>
              <a:t>and is formed as follows.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</p:txBody>
      </p:sp>
      <p:sp>
        <p:nvSpPr>
          <p:cNvPr id="57348" name="矩形 3"/>
          <p:cNvSpPr>
            <a:spLocks noChangeArrowheads="1"/>
          </p:cNvSpPr>
          <p:nvPr/>
        </p:nvSpPr>
        <p:spPr bwMode="auto">
          <a:xfrm>
            <a:off x="2447612" y="2750436"/>
            <a:ext cx="4057650" cy="4381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r>
              <a:rPr lang="zh-TW" altLang="en-US" sz="2400" dirty="0"/>
              <a:t>       </a:t>
            </a:r>
            <a:r>
              <a:rPr lang="en-US" altLang="zh-TW" sz="2400" dirty="0"/>
              <a:t>s</a:t>
            </a:r>
            <a:r>
              <a:rPr lang="zh-TW" altLang="en-US" sz="2400" dirty="0"/>
              <a:t>              </a:t>
            </a:r>
            <a:r>
              <a:rPr lang="en-US" altLang="zh-TW" sz="2400" dirty="0"/>
              <a:t>g      p</a:t>
            </a:r>
          </a:p>
          <a:p>
            <a:r>
              <a:rPr lang="en-US" altLang="zh-TW" sz="2400" dirty="0"/>
              <a:t>      13              1     2</a:t>
            </a:r>
            <a:endParaRPr lang="zh-TW" altLang="en-US" sz="2400" dirty="0"/>
          </a:p>
        </p:txBody>
      </p:sp>
      <p:cxnSp>
        <p:nvCxnSpPr>
          <p:cNvPr id="57349" name="直線接點 6"/>
          <p:cNvCxnSpPr>
            <a:cxnSpLocks noChangeShapeType="1"/>
          </p:cNvCxnSpPr>
          <p:nvPr/>
        </p:nvCxnSpPr>
        <p:spPr bwMode="auto">
          <a:xfrm rot="5400000">
            <a:off x="4543112" y="2979036"/>
            <a:ext cx="476250" cy="190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7350" name="直線接點 9"/>
          <p:cNvCxnSpPr>
            <a:cxnSpLocks noChangeShapeType="1"/>
          </p:cNvCxnSpPr>
          <p:nvPr/>
        </p:nvCxnSpPr>
        <p:spPr bwMode="auto">
          <a:xfrm rot="5400000">
            <a:off x="5133662" y="2979036"/>
            <a:ext cx="476250" cy="190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Intel Pentium Segmentation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/>
          <a:srcRect l="665" t="9654" r="665" b="10266"/>
          <a:stretch>
            <a:fillRect/>
          </a:stretch>
        </p:blipFill>
        <p:spPr bwMode="auto">
          <a:xfrm>
            <a:off x="828675" y="1847850"/>
            <a:ext cx="7378700" cy="4491038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58372" name="文字方塊 3"/>
          <p:cNvSpPr txBox="1">
            <a:spLocks noChangeArrowheads="1"/>
          </p:cNvSpPr>
          <p:nvPr/>
        </p:nvSpPr>
        <p:spPr bwMode="auto">
          <a:xfrm>
            <a:off x="3219450" y="1371600"/>
            <a:ext cx="3441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 b="1"/>
              <a:t>16                             32</a:t>
            </a:r>
            <a:endParaRPr lang="zh-TW" altLang="en-US" sz="2000" b="1"/>
          </a:p>
        </p:txBody>
      </p:sp>
      <p:sp>
        <p:nvSpPr>
          <p:cNvPr id="58373" name="文字方塊 4"/>
          <p:cNvSpPr txBox="1">
            <a:spLocks noChangeArrowheads="1"/>
          </p:cNvSpPr>
          <p:nvPr/>
        </p:nvSpPr>
        <p:spPr bwMode="auto">
          <a:xfrm>
            <a:off x="3162300" y="5543550"/>
            <a:ext cx="3476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/>
              <a:t>8</a:t>
            </a:r>
            <a:endParaRPr lang="zh-TW" altLang="en-US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4000">
                <a:ea typeface="ＭＳ Ｐゴシック" pitchFamily="34" charset="-128"/>
              </a:rPr>
              <a:t>Pentium Paging</a:t>
            </a:r>
          </a:p>
        </p:txBody>
      </p:sp>
      <p:pic>
        <p:nvPicPr>
          <p:cNvPr id="59395" name="Picture 4"/>
          <p:cNvPicPr>
            <a:picLocks noChangeAspect="1" noChangeArrowheads="1"/>
          </p:cNvPicPr>
          <p:nvPr/>
        </p:nvPicPr>
        <p:blipFill>
          <a:blip r:embed="rId3"/>
          <a:srcRect l="638" t="35571" r="661" b="35571"/>
          <a:stretch>
            <a:fillRect/>
          </a:stretch>
        </p:blipFill>
        <p:spPr bwMode="auto">
          <a:xfrm>
            <a:off x="1403187" y="2690977"/>
            <a:ext cx="6786562" cy="1487488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37848" y="1003736"/>
            <a:ext cx="8134350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A page is allowed to be as 4kB or 4MB.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For 4-KB pages, a two level paging scheme is used (32-bit linear address)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The address-translation scheme is shown as follows.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Page directory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Page size flag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Pentium Paging Architecture</a:t>
            </a:r>
          </a:p>
        </p:txBody>
      </p:sp>
      <p:pic>
        <p:nvPicPr>
          <p:cNvPr id="6041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5512" y="946236"/>
            <a:ext cx="5771219" cy="5629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群組 8"/>
          <p:cNvGrpSpPr/>
          <p:nvPr/>
        </p:nvGrpSpPr>
        <p:grpSpPr>
          <a:xfrm>
            <a:off x="2333297" y="2012733"/>
            <a:ext cx="5002925" cy="2590798"/>
            <a:chOff x="2333297" y="2012733"/>
            <a:chExt cx="5002925" cy="2590798"/>
          </a:xfrm>
        </p:grpSpPr>
        <p:sp>
          <p:nvSpPr>
            <p:cNvPr id="4" name="矩形 3"/>
            <p:cNvSpPr/>
            <p:nvPr/>
          </p:nvSpPr>
          <p:spPr bwMode="auto">
            <a:xfrm>
              <a:off x="2333297" y="2916622"/>
              <a:ext cx="1403131" cy="168690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4219904" y="2012733"/>
              <a:ext cx="1403131" cy="166063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5933091" y="2023244"/>
              <a:ext cx="1403131" cy="166063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2328041" y="2927133"/>
            <a:ext cx="4997671" cy="2664370"/>
            <a:chOff x="2328041" y="2927133"/>
            <a:chExt cx="4997671" cy="2664370"/>
          </a:xfrm>
        </p:grpSpPr>
        <p:sp>
          <p:nvSpPr>
            <p:cNvPr id="6" name="矩形 5"/>
            <p:cNvSpPr/>
            <p:nvPr/>
          </p:nvSpPr>
          <p:spPr bwMode="auto">
            <a:xfrm>
              <a:off x="2328041" y="2927133"/>
              <a:ext cx="1392622" cy="167639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5933090" y="3915105"/>
              <a:ext cx="1392622" cy="167639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984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zh-TW" sz="3600">
                <a:ea typeface="ＭＳ Ｐゴシック" pitchFamily="34" charset="-128"/>
              </a:rPr>
              <a:t>Linux on Pentium</a:t>
            </a:r>
            <a:r>
              <a:rPr lang="zh-TW" altLang="en-US" sz="3600">
                <a:ea typeface="ＭＳ Ｐゴシック" pitchFamily="34" charset="-128"/>
              </a:rPr>
              <a:t> </a:t>
            </a:r>
            <a:r>
              <a:rPr lang="en-US" altLang="zh-TW" sz="3600">
                <a:ea typeface="ＭＳ Ｐゴシック" pitchFamily="34" charset="-128"/>
              </a:rPr>
              <a:t>Systems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0550" y="1066800"/>
            <a:ext cx="8134350" cy="45307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Linux does not reply on segmentations and used it minimally.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800" b="1" kern="0" dirty="0">
                <a:latin typeface="Candara" pitchFamily="34" charset="0"/>
              </a:rPr>
              <a:t>On the Pentium, </a:t>
            </a:r>
            <a:r>
              <a:rPr kumimoji="1" lang="en-US" altLang="zh-TW" sz="2800" b="1" kern="0" dirty="0">
                <a:solidFill>
                  <a:srgbClr val="FF0000"/>
                </a:solidFill>
                <a:latin typeface="Candara" pitchFamily="34" charset="0"/>
              </a:rPr>
              <a:t>Linux uses only six segments</a:t>
            </a:r>
            <a:r>
              <a:rPr kumimoji="1" lang="en-US" altLang="zh-TW" sz="2800" b="1" kern="0" dirty="0">
                <a:latin typeface="Candara" pitchFamily="34" charset="0"/>
              </a:rPr>
              <a:t>: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kernel code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kernel data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user code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segment for user data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 task-state segment (TSS)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 default LDT segment</a:t>
            </a: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800100" lvl="1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/>
            </a:pPr>
            <a:endParaRPr kumimoji="1" lang="en-US" altLang="zh-TW" sz="2800" b="1" kern="0" dirty="0">
              <a:latin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Linear Address in Linux</a:t>
            </a:r>
          </a:p>
        </p:txBody>
      </p:sp>
      <p:sp>
        <p:nvSpPr>
          <p:cNvPr id="62467" name="Text Box 4"/>
          <p:cNvSpPr txBox="1">
            <a:spLocks noChangeArrowheads="1"/>
          </p:cNvSpPr>
          <p:nvPr/>
        </p:nvSpPr>
        <p:spPr bwMode="auto">
          <a:xfrm>
            <a:off x="811870" y="1122691"/>
            <a:ext cx="8048351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en-US" altLang="zh-TW" sz="2800" b="1" dirty="0">
                <a:latin typeface="Candara" pitchFamily="34" charset="0"/>
              </a:rPr>
              <a:t> The linear address in Linux is broken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into four parts</a:t>
            </a:r>
            <a:r>
              <a:rPr kumimoji="1" lang="en-US" altLang="zh-TW" sz="2800" b="1" dirty="0">
                <a:latin typeface="Candara" pitchFamily="34" charset="0"/>
              </a:rPr>
              <a:t>:</a:t>
            </a: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kumimoji="1" lang="en-US" altLang="zh-TW" sz="2800" b="1" dirty="0">
              <a:latin typeface="Candara" pitchFamily="34" charset="0"/>
            </a:endParaRP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kumimoji="1" lang="en-US" altLang="zh-TW" sz="2800" b="1" dirty="0">
              <a:latin typeface="Candara" pitchFamily="34" charset="0"/>
            </a:endParaRP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en-US" altLang="zh-TW" sz="2800" b="1" dirty="0">
                <a:latin typeface="Candara" pitchFamily="34" charset="0"/>
              </a:rPr>
              <a:t> Each task in Linux  has its own set of page tables and the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CR3 register points to the global directory </a:t>
            </a:r>
            <a:r>
              <a:rPr kumimoji="1" lang="en-US" altLang="zh-TW" sz="2800" b="1" dirty="0">
                <a:latin typeface="Candara" pitchFamily="34" charset="0"/>
              </a:rPr>
              <a:t>for the task currently executing.</a:t>
            </a:r>
          </a:p>
          <a:p>
            <a:pPr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en-US" altLang="zh-TW" sz="2800" b="1" dirty="0">
                <a:latin typeface="Candara" pitchFamily="34" charset="0"/>
              </a:rPr>
              <a:t> During a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context switch</a:t>
            </a:r>
            <a:r>
              <a:rPr kumimoji="1" lang="en-US" altLang="zh-TW" sz="2800" b="1" dirty="0">
                <a:latin typeface="Candara" pitchFamily="34" charset="0"/>
              </a:rPr>
              <a:t>, the value of CR3 register is restored in the </a:t>
            </a:r>
            <a:r>
              <a:rPr kumimoji="1" lang="en-US" altLang="zh-TW" sz="2800" b="1" dirty="0">
                <a:solidFill>
                  <a:srgbClr val="FF0000"/>
                </a:solidFill>
                <a:latin typeface="Candara" pitchFamily="34" charset="0"/>
              </a:rPr>
              <a:t>TSS segments of the tasks </a:t>
            </a:r>
            <a:r>
              <a:rPr kumimoji="1" lang="en-US" altLang="zh-TW" sz="2800" b="1" dirty="0">
                <a:latin typeface="Candara" pitchFamily="34" charset="0"/>
              </a:rPr>
              <a:t>involved in the context switch.</a:t>
            </a:r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3500" y="2281019"/>
            <a:ext cx="6907213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62798" y="307975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ＭＳ Ｐゴシック" pitchFamily="34" charset="-128"/>
              </a:rPr>
              <a:t>Binding of Instructions and Data to Memory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7133" y="623888"/>
            <a:ext cx="8128000" cy="41148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endParaRPr lang="en-US" altLang="zh-TW" sz="2400" dirty="0">
              <a:ea typeface="ＭＳ Ｐゴシック" pitchFamily="34" charset="-128"/>
            </a:endParaRPr>
          </a:p>
          <a:p>
            <a:r>
              <a:rPr kumimoji="0"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Address binding </a:t>
            </a:r>
            <a:r>
              <a:rPr kumimoji="0" lang="en-US" altLang="zh-TW" sz="2400" dirty="0">
                <a:ea typeface="ＭＳ Ｐゴシック" pitchFamily="34" charset="-128"/>
              </a:rPr>
              <a:t>of </a:t>
            </a:r>
            <a:r>
              <a:rPr kumimoji="0" lang="en-US" altLang="zh-TW" sz="2400" dirty="0">
                <a:solidFill>
                  <a:srgbClr val="00B0F0"/>
                </a:solidFill>
                <a:ea typeface="ＭＳ Ｐゴシック" pitchFamily="34" charset="-128"/>
              </a:rPr>
              <a:t>instructions</a:t>
            </a:r>
            <a:r>
              <a:rPr kumimoji="0" lang="en-US" altLang="zh-TW" sz="2400" dirty="0">
                <a:ea typeface="ＭＳ Ｐゴシック" pitchFamily="34" charset="-128"/>
              </a:rPr>
              <a:t> and </a:t>
            </a:r>
            <a:r>
              <a:rPr kumimoji="0" lang="en-US" altLang="zh-TW" sz="2400" dirty="0">
                <a:solidFill>
                  <a:srgbClr val="00B0F0"/>
                </a:solidFill>
                <a:ea typeface="ＭＳ Ｐゴシック" pitchFamily="34" charset="-128"/>
              </a:rPr>
              <a:t>data</a:t>
            </a:r>
            <a:r>
              <a:rPr kumimoji="0" lang="en-US" altLang="zh-TW" sz="2400" dirty="0">
                <a:ea typeface="ＭＳ Ｐゴシック" pitchFamily="34" charset="-128"/>
              </a:rPr>
              <a:t> to memory addresses can happen at three different stages</a:t>
            </a:r>
          </a:p>
          <a:p>
            <a:r>
              <a:rPr kumimoji="0" lang="zh-TW" altLang="en-US" dirty="0">
                <a:ea typeface="ＭＳ Ｐゴシック" pitchFamily="34" charset="-128"/>
              </a:rPr>
              <a:t>三個決定的時間點</a:t>
            </a:r>
            <a:endParaRPr kumimoji="0"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Compile time</a:t>
            </a:r>
            <a:r>
              <a:rPr lang="en-US" altLang="zh-TW" sz="2400" dirty="0">
                <a:ea typeface="ＭＳ Ｐゴシック" pitchFamily="34" charset="-128"/>
              </a:rPr>
              <a:t>:  If memory location known a priori, </a:t>
            </a:r>
            <a:r>
              <a:rPr lang="zh-TW" altLang="en-US" sz="2400" dirty="0">
                <a:solidFill>
                  <a:srgbClr val="00B0F0"/>
                </a:solidFill>
                <a:ea typeface="ＭＳ Ｐゴシック" pitchFamily="34" charset="-128"/>
              </a:rPr>
              <a:t>叫</a:t>
            </a: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absolute code</a:t>
            </a:r>
            <a:r>
              <a:rPr lang="en-US" altLang="zh-TW" sz="24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can be generated; must recompile code if starting location changes</a:t>
            </a:r>
            <a:r>
              <a:rPr lang="zh-TW" altLang="en-US" sz="2400" dirty="0">
                <a:ea typeface="ＭＳ Ｐゴシック" pitchFamily="34" charset="-128"/>
              </a:rPr>
              <a:t>   所以通常不要用</a:t>
            </a:r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Load time</a:t>
            </a:r>
            <a:r>
              <a:rPr lang="en-US" altLang="zh-TW" sz="2400" dirty="0">
                <a:ea typeface="ＭＳ Ｐゴシック" pitchFamily="34" charset="-128"/>
              </a:rPr>
              <a:t>:  Must generate </a:t>
            </a:r>
            <a:r>
              <a:rPr lang="en-US" altLang="zh-TW" sz="2400" b="1" dirty="0">
                <a:solidFill>
                  <a:srgbClr val="3366FF"/>
                </a:solidFill>
                <a:ea typeface="ＭＳ Ｐゴシック" pitchFamily="34" charset="-128"/>
              </a:rPr>
              <a:t>relocatable code</a:t>
            </a:r>
            <a:r>
              <a:rPr lang="en-US" altLang="zh-TW" sz="2400" dirty="0">
                <a:ea typeface="ＭＳ Ｐゴシック" pitchFamily="34" charset="-128"/>
              </a:rPr>
              <a:t> if memory location is not known at compile time </a:t>
            </a:r>
            <a:r>
              <a:rPr lang="zh-TW" altLang="en-US" sz="2400" dirty="0">
                <a:ea typeface="ＭＳ Ｐゴシック" pitchFamily="34" charset="-128"/>
              </a:rPr>
              <a:t>相對位置  但開始執行決定後就不動了</a:t>
            </a:r>
            <a:endParaRPr lang="en-US" altLang="zh-TW" sz="2400" dirty="0">
              <a:ea typeface="ＭＳ Ｐゴシック" pitchFamily="34" charset="-128"/>
            </a:endParaRP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ＭＳ Ｐゴシック" pitchFamily="34" charset="-128"/>
              </a:rPr>
              <a:t>Execution time</a:t>
            </a:r>
            <a:r>
              <a:rPr lang="en-US" altLang="zh-TW" sz="2400" dirty="0">
                <a:ea typeface="ＭＳ Ｐゴシック" pitchFamily="34" charset="-128"/>
              </a:rPr>
              <a:t>:  Binding delayed until run time if the process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can be moved during its execution</a:t>
            </a:r>
            <a:r>
              <a:rPr lang="zh-TW" altLang="en-US" sz="2400" dirty="0">
                <a:solidFill>
                  <a:srgbClr val="FF0000"/>
                </a:solidFill>
                <a:ea typeface="ＭＳ Ｐゴシック" pitchFamily="34" charset="-128"/>
              </a:rPr>
              <a:t> 執行中也可以移動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from one memory segment to another.  Need hardware support for address maps (e.g., base and limit</a:t>
            </a:r>
            <a:r>
              <a:rPr lang="en-US" altLang="zh-TW" sz="2400" i="1" dirty="0">
                <a:ea typeface="ＭＳ Ｐゴシック" pitchFamily="34" charset="-128"/>
              </a:rPr>
              <a:t> </a:t>
            </a:r>
            <a:r>
              <a:rPr lang="en-US" altLang="zh-TW" sz="2400" dirty="0">
                <a:ea typeface="ＭＳ Ｐゴシック" pitchFamily="34" charset="-128"/>
              </a:rPr>
              <a:t>registers)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Three-level Paging in Linux</a:t>
            </a:r>
          </a:p>
        </p:txBody>
      </p:sp>
      <p:pic>
        <p:nvPicPr>
          <p:cNvPr id="6349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6656" y="1163036"/>
            <a:ext cx="7955739" cy="485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026"/>
          <p:cNvSpPr txBox="1">
            <a:spLocks noChangeArrowheads="1"/>
          </p:cNvSpPr>
          <p:nvPr/>
        </p:nvSpPr>
        <p:spPr bwMode="auto">
          <a:xfrm>
            <a:off x="6580734" y="5916601"/>
            <a:ext cx="2515968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kern="0" dirty="0">
                <a:latin typeface="Candara" pitchFamily="34" charset="0"/>
                <a:ea typeface="ＭＳ Ｐゴシック" pitchFamily="34" charset="-128"/>
                <a:cs typeface="Candara" pitchFamily="34" charset="0"/>
              </a:rPr>
              <a:t>Physical memory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ＭＳ Ｐゴシック" pitchFamily="34" charset="-128"/>
              <a:cs typeface="Candara" pitchFamily="34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1545019" y="3531472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431626" y="4188368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286702" y="3883568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7157543" y="4209389"/>
            <a:ext cx="1434667" cy="8828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5400" dirty="0">
                <a:ea typeface="ＭＳ Ｐゴシック" pitchFamily="34" charset="-128"/>
              </a:rPr>
              <a:t>End of Chapter 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46378" y="2444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ＭＳ Ｐゴシック" pitchFamily="34" charset="-128"/>
              </a:rPr>
              <a:t>Multistep Processing of a User Program </a:t>
            </a:r>
          </a:p>
        </p:txBody>
      </p:sp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2138" y="1146237"/>
            <a:ext cx="2986087" cy="548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202620" y="1781502"/>
            <a:ext cx="1119353" cy="88286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260427" y="4240923"/>
            <a:ext cx="1014252" cy="79878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334000" y="5817472"/>
            <a:ext cx="1014252" cy="79878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22338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>
                <a:ea typeface="ＭＳ Ｐゴシック" pitchFamily="34" charset="-128"/>
              </a:rPr>
              <a:t>Logical vs. Physical Address Space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763" y="1083329"/>
            <a:ext cx="8098334" cy="4468813"/>
          </a:xfrm>
        </p:spPr>
        <p:txBody>
          <a:bodyPr/>
          <a:lstStyle/>
          <a:p>
            <a:r>
              <a:rPr lang="en-US" altLang="zh-TW" sz="2800" dirty="0">
                <a:ea typeface="ＭＳ Ｐゴシック" pitchFamily="34" charset="-128"/>
              </a:rPr>
              <a:t>The concept of a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logical address space </a:t>
            </a:r>
            <a:r>
              <a:rPr lang="en-US" altLang="zh-TW" sz="2800" dirty="0">
                <a:ea typeface="ＭＳ Ｐゴシック" pitchFamily="34" charset="-128"/>
              </a:rPr>
              <a:t>that is bound to a separate </a:t>
            </a:r>
            <a:r>
              <a:rPr lang="en-US" altLang="zh-TW" sz="2800" b="1" dirty="0">
                <a:solidFill>
                  <a:srgbClr val="FF0000"/>
                </a:solidFill>
                <a:ea typeface="ＭＳ Ｐゴシック" pitchFamily="34" charset="-128"/>
              </a:rPr>
              <a:t>physical address space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is central to proper memory management</a:t>
            </a:r>
          </a:p>
          <a:p>
            <a:pPr lvl="1"/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Logical address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–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generated by the CPU</a:t>
            </a:r>
            <a:r>
              <a:rPr lang="en-US" altLang="zh-TW" sz="2800" dirty="0">
                <a:ea typeface="ＭＳ Ｐゴシック" pitchFamily="34" charset="-128"/>
              </a:rPr>
              <a:t>;  also referred to as </a:t>
            </a:r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virtual address</a:t>
            </a:r>
            <a:r>
              <a:rPr lang="zh-TW" altLang="en-US" sz="2800" b="1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endParaRPr lang="en-US" altLang="zh-TW" sz="2800" b="1" dirty="0">
              <a:solidFill>
                <a:srgbClr val="3366FF"/>
              </a:solidFill>
              <a:ea typeface="ＭＳ Ｐゴシック" pitchFamily="34" charset="-128"/>
            </a:endParaRPr>
          </a:p>
          <a:p>
            <a:pPr lvl="1"/>
            <a:r>
              <a:rPr lang="en-US" altLang="zh-TW" sz="2800" b="1" dirty="0">
                <a:solidFill>
                  <a:srgbClr val="3366FF"/>
                </a:solidFill>
                <a:ea typeface="ＭＳ Ｐゴシック" pitchFamily="34" charset="-128"/>
              </a:rPr>
              <a:t>Physical address</a:t>
            </a:r>
            <a:r>
              <a:rPr lang="en-US" altLang="zh-TW" sz="2800" dirty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altLang="zh-TW" sz="2800" dirty="0">
                <a:ea typeface="ＭＳ Ｐゴシック" pitchFamily="34" charset="-128"/>
              </a:rPr>
              <a:t>– address seen by the memory unit</a:t>
            </a:r>
            <a:r>
              <a:rPr lang="zh-TW" altLang="en-US" sz="2800" dirty="0">
                <a:ea typeface="ＭＳ Ｐゴシック" pitchFamily="34" charset="-128"/>
              </a:rPr>
              <a:t>真正的</a:t>
            </a:r>
            <a:r>
              <a:rPr lang="en-US" altLang="zh-TW" sz="2800" dirty="0">
                <a:ea typeface="ＭＳ Ｐゴシック" pitchFamily="34" charset="-128"/>
              </a:rPr>
              <a:t>mem</a:t>
            </a:r>
            <a:r>
              <a:rPr lang="zh-TW" altLang="en-US" sz="2800" dirty="0">
                <a:ea typeface="ＭＳ Ｐゴシック" pitchFamily="34" charset="-128"/>
              </a:rPr>
              <a:t>位址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Logical and physical addresses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are the same </a:t>
            </a:r>
            <a:r>
              <a:rPr lang="en-US" altLang="zh-TW" sz="2800" dirty="0">
                <a:ea typeface="ＭＳ Ｐゴシック" pitchFamily="34" charset="-128"/>
              </a:rPr>
              <a:t>in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compile-time</a:t>
            </a:r>
            <a:r>
              <a:rPr lang="en-US" altLang="zh-TW" sz="2800" dirty="0">
                <a:ea typeface="ＭＳ Ｐゴシック" pitchFamily="34" charset="-128"/>
              </a:rPr>
              <a:t> and load-time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address-binding</a:t>
            </a:r>
            <a:r>
              <a:rPr lang="en-US" altLang="zh-TW" sz="2800" dirty="0">
                <a:ea typeface="ＭＳ Ｐゴシック" pitchFamily="34" charset="-128"/>
              </a:rPr>
              <a:t> schemes; logical (virtual) and physical addresses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differ in execution-time address-binding scheme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>
                <a:ea typeface="ＭＳ Ｐゴシック" pitchFamily="34" charset="-128"/>
              </a:rPr>
              <a:t>Memory-Management Unit (</a:t>
            </a:r>
            <a:r>
              <a:rPr lang="en-US" altLang="zh-TW" dirty="0">
                <a:ea typeface="ＭＳ Ｐゴシック" pitchFamily="34" charset="-128"/>
              </a:rPr>
              <a:t>MMU</a:t>
            </a:r>
            <a:r>
              <a:rPr lang="en-US" altLang="zh-TW" sz="4000" dirty="0">
                <a:ea typeface="ＭＳ Ｐゴシック" pitchFamily="34" charset="-128"/>
              </a:rPr>
              <a:t>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62050"/>
            <a:ext cx="7850188" cy="4483100"/>
          </a:xfrm>
        </p:spPr>
        <p:txBody>
          <a:bodyPr/>
          <a:lstStyle/>
          <a:p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Hardware device </a:t>
            </a:r>
            <a:r>
              <a:rPr lang="en-US" altLang="zh-TW" sz="2800" dirty="0">
                <a:ea typeface="ＭＳ Ｐゴシック" pitchFamily="34" charset="-128"/>
              </a:rPr>
              <a:t>that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maps</a:t>
            </a:r>
            <a:r>
              <a:rPr lang="en-US" altLang="zh-TW" sz="2800" dirty="0">
                <a:ea typeface="ＭＳ Ｐゴシック" pitchFamily="34" charset="-128"/>
              </a:rPr>
              <a:t> virtual to physical address   </a:t>
            </a:r>
            <a:r>
              <a:rPr lang="en-US" altLang="zh-TW" sz="2800" dirty="0" err="1">
                <a:ea typeface="ＭＳ Ｐゴシック" pitchFamily="34" charset="-128"/>
              </a:rPr>
              <a:t>mmu</a:t>
            </a:r>
            <a:r>
              <a:rPr lang="zh-TW" altLang="en-US" sz="2800" dirty="0">
                <a:ea typeface="ＭＳ Ｐゴシック" pitchFamily="34" charset="-128"/>
              </a:rPr>
              <a:t>功用</a:t>
            </a:r>
            <a:r>
              <a:rPr lang="en-US" altLang="zh-TW" sz="2800" dirty="0">
                <a:ea typeface="ＭＳ Ｐゴシック" pitchFamily="34" charset="-128"/>
              </a:rPr>
              <a:t>:</a:t>
            </a:r>
            <a:r>
              <a:rPr lang="en-US" altLang="zh-TW" sz="2800" dirty="0" err="1">
                <a:ea typeface="ＭＳ Ｐゴシック" pitchFamily="34" charset="-128"/>
              </a:rPr>
              <a:t>vir</a:t>
            </a:r>
            <a:r>
              <a:rPr lang="zh-TW" altLang="en-US" sz="2800" dirty="0">
                <a:ea typeface="ＭＳ Ｐゴシック" pitchFamily="34" charset="-128"/>
              </a:rPr>
              <a:t>轉</a:t>
            </a:r>
            <a:r>
              <a:rPr lang="en-US" altLang="zh-TW" sz="2800" dirty="0" err="1">
                <a:ea typeface="ＭＳ Ｐゴシック" pitchFamily="34" charset="-128"/>
              </a:rPr>
              <a:t>phy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In MMU scheme, the value in the </a:t>
            </a:r>
            <a:r>
              <a:rPr lang="en-US" altLang="zh-TW" sz="2800" dirty="0">
                <a:solidFill>
                  <a:srgbClr val="FF0000"/>
                </a:solidFill>
                <a:ea typeface="ＭＳ Ｐゴシック" pitchFamily="34" charset="-128"/>
              </a:rPr>
              <a:t>relocation register </a:t>
            </a:r>
            <a:r>
              <a:rPr lang="en-US" altLang="zh-TW" sz="2800" dirty="0">
                <a:ea typeface="ＭＳ Ｐゴシック" pitchFamily="34" charset="-128"/>
              </a:rPr>
              <a:t>is added to every address generated by a user process at the time it is sent to memory</a:t>
            </a:r>
          </a:p>
          <a:p>
            <a:r>
              <a:rPr lang="en-US" altLang="zh-TW" sz="2800" dirty="0">
                <a:ea typeface="ＭＳ Ｐゴシック" pitchFamily="34" charset="-128"/>
              </a:rPr>
              <a:t>^^</a:t>
            </a:r>
            <a:r>
              <a:rPr lang="zh-TW" altLang="en-US" sz="2800" dirty="0">
                <a:ea typeface="ＭＳ Ｐゴシック" pitchFamily="34" charset="-128"/>
              </a:rPr>
              <a:t>相對位址加上初始位址才是</a:t>
            </a:r>
            <a:r>
              <a:rPr lang="en-US" altLang="zh-TW" sz="2800" dirty="0">
                <a:ea typeface="ＭＳ Ｐゴシック" pitchFamily="34" charset="-128"/>
              </a:rPr>
              <a:t>mem</a:t>
            </a:r>
            <a:r>
              <a:rPr lang="zh-TW" altLang="en-US" sz="2800" dirty="0">
                <a:ea typeface="ＭＳ Ｐゴシック" pitchFamily="34" charset="-128"/>
              </a:rPr>
              <a:t>的位址</a:t>
            </a:r>
            <a:endParaRPr lang="en-US" altLang="zh-TW" sz="2800" dirty="0">
              <a:ea typeface="ＭＳ Ｐゴシック" pitchFamily="34" charset="-128"/>
            </a:endParaRPr>
          </a:p>
          <a:p>
            <a:r>
              <a:rPr lang="en-US" altLang="zh-TW" sz="2800" dirty="0">
                <a:ea typeface="ＭＳ Ｐゴシック" pitchFamily="34" charset="-128"/>
              </a:rPr>
              <a:t>The user program deals with </a:t>
            </a:r>
            <a:r>
              <a:rPr lang="en-US" altLang="zh-TW" sz="2800" b="1" i="1" dirty="0">
                <a:solidFill>
                  <a:srgbClr val="FF0000"/>
                </a:solidFill>
                <a:ea typeface="ＭＳ Ｐゴシック" pitchFamily="34" charset="-128"/>
              </a:rPr>
              <a:t>logical</a:t>
            </a:r>
            <a:r>
              <a:rPr lang="en-US" altLang="zh-TW" sz="2800" dirty="0">
                <a:ea typeface="ＭＳ Ｐゴシック" pitchFamily="34" charset="-128"/>
              </a:rPr>
              <a:t> addresses; it never sees the </a:t>
            </a:r>
            <a:r>
              <a:rPr lang="en-US" altLang="zh-TW" sz="2800" b="1" i="1" dirty="0">
                <a:solidFill>
                  <a:srgbClr val="FF0000"/>
                </a:solidFill>
                <a:ea typeface="ＭＳ Ｐゴシック" pitchFamily="34" charset="-128"/>
              </a:rPr>
              <a:t>real</a:t>
            </a:r>
            <a:r>
              <a:rPr lang="en-US" altLang="zh-TW" sz="2800" dirty="0">
                <a:ea typeface="ＭＳ Ｐゴシック" pitchFamily="34" charset="-128"/>
              </a:rPr>
              <a:t> physical addresses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23732</TotalTime>
  <Words>4031</Words>
  <Application>Microsoft Office PowerPoint</Application>
  <PresentationFormat>On-screen Show (4:3)</PresentationFormat>
  <Paragraphs>433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Monotype Sorts</vt:lpstr>
      <vt:lpstr>Arial</vt:lpstr>
      <vt:lpstr>Candara</vt:lpstr>
      <vt:lpstr>Helvetica</vt:lpstr>
      <vt:lpstr>Times New Roman</vt:lpstr>
      <vt:lpstr>Verdana</vt:lpstr>
      <vt:lpstr>Webdings</vt:lpstr>
      <vt:lpstr>Wingdings</vt:lpstr>
      <vt:lpstr>1_os-8</vt:lpstr>
      <vt:lpstr>Chapter 8:  Memory-Management Strategies</vt:lpstr>
      <vt:lpstr>Chapter 8:  Memory Management Strategies</vt:lpstr>
      <vt:lpstr>Objectives</vt:lpstr>
      <vt:lpstr>Background</vt:lpstr>
      <vt:lpstr>Base and Limit Registers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Dynamic relocation using a relocation register</vt:lpstr>
      <vt:lpstr>Dynamic Loading</vt:lpstr>
      <vt:lpstr>Dynamic Linking</vt:lpstr>
      <vt:lpstr>Swapping</vt:lpstr>
      <vt:lpstr>Swapping</vt:lpstr>
      <vt:lpstr>Schematic View of Swapping</vt:lpstr>
      <vt:lpstr>Contiguous Allocation連續記憶體</vt:lpstr>
      <vt:lpstr>Hardware Support for Relocation and Limit Registers</vt:lpstr>
      <vt:lpstr>Contiguous Allocation (Cont)</vt:lpstr>
      <vt:lpstr>Dynamic Storage-Allocation Problem</vt:lpstr>
      <vt:lpstr>Fragmentation</vt:lpstr>
      <vt:lpstr>Paging</vt:lpstr>
      <vt:lpstr>Address Translation Scheme</vt:lpstr>
      <vt:lpstr>Paging Hardware</vt:lpstr>
      <vt:lpstr>Paging Model of Logical and Physical Memory</vt:lpstr>
      <vt:lpstr>Paging Example</vt:lpstr>
      <vt:lpstr>Free Frames</vt:lpstr>
      <vt:lpstr>Implementation of Page Table</vt:lpstr>
      <vt:lpstr>Associative Memory</vt:lpstr>
      <vt:lpstr>Paging Hardware With TLB</vt:lpstr>
      <vt:lpstr>Effective Access Time</vt:lpstr>
      <vt:lpstr>Memory Protection</vt:lpstr>
      <vt:lpstr>Valid (v) or Invalid (i) bit in a Page Table</vt:lpstr>
      <vt:lpstr>Shared Pages   多個proc間共用資料</vt:lpstr>
      <vt:lpstr>Shared Pages Example</vt:lpstr>
      <vt:lpstr>Structure of the Page Table</vt:lpstr>
      <vt:lpstr>Hierarchical Page Tables</vt:lpstr>
      <vt:lpstr>Two-Level Page-Table Scheme</vt:lpstr>
      <vt:lpstr>Two-Level Paging Example</vt:lpstr>
      <vt:lpstr>Address-Translation Scheme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Segmentation</vt:lpstr>
      <vt:lpstr>User’s View of a Program</vt:lpstr>
      <vt:lpstr>Logical View of Segmentation</vt:lpstr>
      <vt:lpstr>Segmentation Architecture </vt:lpstr>
      <vt:lpstr>Segmentation Hardware</vt:lpstr>
      <vt:lpstr>Segmentation Architecture (Cont.)</vt:lpstr>
      <vt:lpstr>Example of Segmentation</vt:lpstr>
      <vt:lpstr>Example: The Intel Pentium</vt:lpstr>
      <vt:lpstr>Pentium Segmentation</vt:lpstr>
      <vt:lpstr>Pentium Segmentation</vt:lpstr>
      <vt:lpstr>Intel Pentium Segmentation</vt:lpstr>
      <vt:lpstr>Pentium Paging</vt:lpstr>
      <vt:lpstr>Pentium Paging Architecture</vt:lpstr>
      <vt:lpstr>Linux on Pentium Systems</vt:lpstr>
      <vt:lpstr>Linear Address in Linux</vt:lpstr>
      <vt:lpstr>Three-level Paging in Linux</vt:lpstr>
      <vt:lpstr>End of Chapter 8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4:  Processes</dc:title>
  <dc:creator>Marilyn Turnamian</dc:creator>
  <cp:lastModifiedBy>簡 洋</cp:lastModifiedBy>
  <cp:revision>221</cp:revision>
  <cp:lastPrinted>2001-06-14T14:14:54Z</cp:lastPrinted>
  <dcterms:created xsi:type="dcterms:W3CDTF">2008-07-20T15:16:37Z</dcterms:created>
  <dcterms:modified xsi:type="dcterms:W3CDTF">2020-05-11T13:42:48Z</dcterms:modified>
</cp:coreProperties>
</file>